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handoutMasterIdLst>
    <p:handoutMasterId r:id="rId54"/>
  </p:handoutMasterIdLst>
  <p:sldIdLst>
    <p:sldId id="256" r:id="rId2"/>
    <p:sldId id="257" r:id="rId3"/>
    <p:sldId id="285" r:id="rId4"/>
    <p:sldId id="286" r:id="rId5"/>
    <p:sldId id="287" r:id="rId6"/>
    <p:sldId id="288" r:id="rId7"/>
    <p:sldId id="289" r:id="rId8"/>
    <p:sldId id="290" r:id="rId9"/>
    <p:sldId id="291" r:id="rId10"/>
    <p:sldId id="260" r:id="rId11"/>
    <p:sldId id="258" r:id="rId12"/>
    <p:sldId id="259" r:id="rId13"/>
    <p:sldId id="262" r:id="rId14"/>
    <p:sldId id="263" r:id="rId15"/>
    <p:sldId id="264" r:id="rId16"/>
    <p:sldId id="265" r:id="rId17"/>
    <p:sldId id="266" r:id="rId18"/>
    <p:sldId id="281" r:id="rId19"/>
    <p:sldId id="282" r:id="rId20"/>
    <p:sldId id="268" r:id="rId21"/>
    <p:sldId id="269" r:id="rId22"/>
    <p:sldId id="270" r:id="rId23"/>
    <p:sldId id="271" r:id="rId24"/>
    <p:sldId id="273" r:id="rId25"/>
    <p:sldId id="274" r:id="rId26"/>
    <p:sldId id="275" r:id="rId27"/>
    <p:sldId id="276" r:id="rId28"/>
    <p:sldId id="277" r:id="rId29"/>
    <p:sldId id="278" r:id="rId30"/>
    <p:sldId id="279" r:id="rId31"/>
    <p:sldId id="280" r:id="rId32"/>
    <p:sldId id="283" r:id="rId33"/>
    <p:sldId id="292" r:id="rId34"/>
    <p:sldId id="261" r:id="rId35"/>
    <p:sldId id="295" r:id="rId36"/>
    <p:sldId id="299" r:id="rId37"/>
    <p:sldId id="284" r:id="rId38"/>
    <p:sldId id="293" r:id="rId39"/>
    <p:sldId id="305" r:id="rId40"/>
    <p:sldId id="294" r:id="rId41"/>
    <p:sldId id="296" r:id="rId42"/>
    <p:sldId id="306" r:id="rId43"/>
    <p:sldId id="298" r:id="rId44"/>
    <p:sldId id="310" r:id="rId45"/>
    <p:sldId id="307" r:id="rId46"/>
    <p:sldId id="304" r:id="rId47"/>
    <p:sldId id="300" r:id="rId48"/>
    <p:sldId id="301" r:id="rId49"/>
    <p:sldId id="302" r:id="rId50"/>
    <p:sldId id="303" r:id="rId51"/>
    <p:sldId id="30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9" d="100"/>
          <a:sy n="109" d="100"/>
        </p:scale>
        <p:origin x="-1088" y="-112"/>
      </p:cViewPr>
      <p:guideLst>
        <p:guide orient="horz" pos="2160"/>
        <p:guide pos="3840"/>
      </p:guideLst>
    </p:cSldViewPr>
  </p:slideViewPr>
  <p:notesTextViewPr>
    <p:cViewPr>
      <p:scale>
        <a:sx n="1" d="1"/>
        <a:sy n="1" d="1"/>
      </p:scale>
      <p:origin x="0" y="0"/>
    </p:cViewPr>
  </p:notesTextViewPr>
  <p:sorterViewPr>
    <p:cViewPr>
      <p:scale>
        <a:sx n="90" d="100"/>
        <a:sy n="90" d="100"/>
      </p:scale>
      <p:origin x="0" y="-12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1C1515-CB9F-44AD-B097-502261CBEEA2}" type="datetimeFigureOut">
              <a:rPr lang="en-US" smtClean="0"/>
              <a:t>5/30/17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068063-12A7-4865-937C-0497513DD952}" type="slidenum">
              <a:rPr lang="en-US" smtClean="0"/>
              <a:t>‹#›</a:t>
            </a:fld>
            <a:endParaRPr lang="en-US"/>
          </a:p>
        </p:txBody>
      </p:sp>
    </p:spTree>
    <p:extLst>
      <p:ext uri="{BB962C8B-B14F-4D97-AF65-F5344CB8AC3E}">
        <p14:creationId xmlns:p14="http://schemas.microsoft.com/office/powerpoint/2010/main" val="3268875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86A97-690A-4928-ACA2-E745840E3518}" type="datetimeFigureOut">
              <a:rPr lang="en-US" smtClean="0"/>
              <a:t>5/30/17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6C069-B4B4-4539-9AF6-32B2B434B14D}" type="slidenum">
              <a:rPr lang="en-US" smtClean="0"/>
              <a:t>‹#›</a:t>
            </a:fld>
            <a:endParaRPr lang="en-US"/>
          </a:p>
        </p:txBody>
      </p:sp>
    </p:spTree>
    <p:extLst>
      <p:ext uri="{BB962C8B-B14F-4D97-AF65-F5344CB8AC3E}">
        <p14:creationId xmlns:p14="http://schemas.microsoft.com/office/powerpoint/2010/main" val="186642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DBC7B80-E3CF-431F-B164-FD944A1CD899}" type="slidenum">
              <a:rPr lang="en-US" altLang="en-US" smtClean="0"/>
              <a:pPr>
                <a:spcBef>
                  <a:spcPct val="0"/>
                </a:spcBef>
              </a:pPr>
              <a:t>14</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12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EA2357-A092-4798-B41D-51E27DBDC966}" type="slidenum">
              <a:rPr lang="en-US"/>
              <a:pPr eaLnBrk="1" hangingPunct="1"/>
              <a:t>26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4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7F81FA-E27B-4D67-9FFE-80DA52242000}" type="slidenum">
              <a:rPr lang="en-US"/>
              <a:pPr eaLnBrk="1" hangingPunct="1"/>
              <a:t>27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888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7D8CFA-DA25-40AB-92B7-6D713DF66AC5}" type="slidenum">
              <a:rPr lang="en-US"/>
              <a:pPr eaLnBrk="1" hangingPunct="1"/>
              <a:t>28</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24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4CC9C0-A661-4B94-A8B7-4251732D20E6}" type="slidenum">
              <a:rPr lang="en-US"/>
              <a:pPr eaLnBrk="1" hangingPunct="1"/>
              <a:t>29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58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8F7B0E-B516-43B0-8356-6933DB0923DD}" type="slidenum">
              <a:rPr lang="en-US"/>
              <a:pPr eaLnBrk="1" hangingPunct="1"/>
              <a:t>30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601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C4CE98-7E5B-4053-8448-D40A052C10A3}" type="slidenum">
              <a:rPr lang="en-US"/>
              <a:pPr eaLnBrk="1" hangingPunct="1"/>
              <a:t>31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334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0B783CB-047E-4501-B812-9EE012B46944}" type="slidenum">
              <a:rPr lang="en-US" smtClean="0"/>
              <a:pPr/>
              <a:t>44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5875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350652-175D-4DC6-929D-D5F2F015A126}" type="slidenum">
              <a:rPr lang="en-US" altLang="en-US" smtClean="0"/>
              <a:pPr>
                <a:spcBef>
                  <a:spcPct val="0"/>
                </a:spcBef>
              </a:pPr>
              <a:t>15</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33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B0370A-94EB-4972-A88A-652601AD8566}" type="slidenum">
              <a:rPr lang="en-US" altLang="en-US" smtClean="0"/>
              <a:pPr>
                <a:spcBef>
                  <a:spcPct val="0"/>
                </a:spcBef>
              </a:pPr>
              <a:t>17</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89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01D523-9DA0-4E4C-A0A9-09007E3971D2}" type="slidenum">
              <a:rPr lang="en-US"/>
              <a:pPr eaLnBrk="1" hangingPunct="1"/>
              <a:t>20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6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4E19B3-61EE-4254-9F74-56BF3997181E}" type="slidenum">
              <a:rPr lang="en-US"/>
              <a:pPr eaLnBrk="1" hangingPunct="1"/>
              <a:t>21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57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E12F46-194E-44B4-9D1A-4822C572DE6B}" type="slidenum">
              <a:rPr lang="en-US"/>
              <a:pPr eaLnBrk="1" hangingPunct="1"/>
              <a:t>22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21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5BBE1E-252E-4E80-8755-89CA5E48FBB1}" type="slidenum">
              <a:rPr lang="en-US"/>
              <a:pPr eaLnBrk="1" hangingPunct="1"/>
              <a:t>23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76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326EAB-DE11-48EC-8A58-A48477164576}" type="slidenum">
              <a:rPr lang="en-US"/>
              <a:pPr eaLnBrk="1" hangingPunct="1"/>
              <a:t>24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5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CC93BF-93F7-4E48-BAE2-867985815CF2}" type="slidenum">
              <a:rPr lang="en-US"/>
              <a:pPr eaLnBrk="1" hangingPunct="1"/>
              <a:t>25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64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Practices of the    Best Contractors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605" y="682580"/>
            <a:ext cx="3185007" cy="1295596"/>
          </a:xfrm>
          <a:prstGeom prst="rect">
            <a:avLst/>
          </a:prstGeom>
        </p:spPr>
      </p:pic>
      <p:pic>
        <p:nvPicPr>
          <p:cNvPr id="5" name="Picture 4" descr="MCAA Print"/>
          <p:cNvPicPr>
            <a:picLocks noChangeAspect="1" noChangeArrowheads="1"/>
          </p:cNvPicPr>
          <p:nvPr/>
        </p:nvPicPr>
        <p:blipFill>
          <a:blip r:embed="rId3" cstate="print"/>
          <a:srcRect/>
          <a:stretch>
            <a:fillRect/>
          </a:stretch>
        </p:blipFill>
        <p:spPr bwMode="auto">
          <a:xfrm>
            <a:off x="1452608" y="682580"/>
            <a:ext cx="2918086" cy="1299936"/>
          </a:xfrm>
          <a:prstGeom prst="rect">
            <a:avLst/>
          </a:prstGeom>
          <a:noFill/>
          <a:ln w="9525">
            <a:noFill/>
            <a:miter lim="800000"/>
            <a:headEnd/>
            <a:tailEnd/>
          </a:ln>
        </p:spPr>
      </p:pic>
    </p:spTree>
    <p:extLst>
      <p:ext uri="{BB962C8B-B14F-4D97-AF65-F5344CB8AC3E}">
        <p14:creationId xmlns:p14="http://schemas.microsoft.com/office/powerpoint/2010/main" val="5813489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smtClean="0"/>
              <a:t>John Wooden Achievements</a:t>
            </a:r>
            <a:endParaRPr lang="en-US" sz="4800" dirty="0"/>
          </a:p>
        </p:txBody>
      </p:sp>
      <p:sp>
        <p:nvSpPr>
          <p:cNvPr id="6" name="Content Placeholder 5"/>
          <p:cNvSpPr>
            <a:spLocks noGrp="1"/>
          </p:cNvSpPr>
          <p:nvPr>
            <p:ph idx="1"/>
          </p:nvPr>
        </p:nvSpPr>
        <p:spPr>
          <a:xfrm>
            <a:off x="2589212" y="1905000"/>
            <a:ext cx="8915400" cy="4323522"/>
          </a:xfrm>
        </p:spPr>
        <p:txBody>
          <a:bodyPr>
            <a:normAutofit lnSpcReduction="10000"/>
          </a:bodyPr>
          <a:lstStyle/>
          <a:p>
            <a:r>
              <a:rPr lang="en-US" sz="2600" dirty="0" smtClean="0"/>
              <a:t>Won 10 NCAA championships, seven in a row, in a twelve year period from 1963 to 1975</a:t>
            </a:r>
          </a:p>
          <a:p>
            <a:r>
              <a:rPr lang="en-US" sz="2800" dirty="0" smtClean="0"/>
              <a:t>Had a winning streak of 88 games in a row</a:t>
            </a:r>
          </a:p>
          <a:p>
            <a:r>
              <a:rPr lang="en-US" sz="2800" dirty="0" smtClean="0"/>
              <a:t>Won 38 straight NCAA tournament games</a:t>
            </a:r>
          </a:p>
          <a:p>
            <a:r>
              <a:rPr lang="en-US" sz="2800" dirty="0" smtClean="0"/>
              <a:t>Quit coaching because he felt the focus had become too much on him and not the team</a:t>
            </a:r>
          </a:p>
          <a:p>
            <a:r>
              <a:rPr lang="en-US" sz="2800" dirty="0" smtClean="0"/>
              <a:t>Based his life and teaching on his pyramid of success </a:t>
            </a:r>
          </a:p>
          <a:p>
            <a:r>
              <a:rPr lang="en-US" sz="2800" dirty="0" smtClean="0"/>
              <a:t>Emphasized character rather than winning</a:t>
            </a:r>
            <a:endParaRPr lang="en-US" sz="2800" dirty="0"/>
          </a:p>
        </p:txBody>
      </p:sp>
    </p:spTree>
    <p:extLst>
      <p:ext uri="{BB962C8B-B14F-4D97-AF65-F5344CB8AC3E}">
        <p14:creationId xmlns:p14="http://schemas.microsoft.com/office/powerpoint/2010/main" val="37334748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0430" y="1113183"/>
            <a:ext cx="8915399" cy="4108174"/>
          </a:xfrm>
        </p:spPr>
        <p:txBody>
          <a:bodyPr>
            <a:normAutofit fontScale="90000"/>
          </a:bodyPr>
          <a:lstStyle/>
          <a:p>
            <a:r>
              <a:rPr lang="en-US" dirty="0" smtClean="0"/>
              <a:t>In your groups list up to ten things the best contractors do that are different, and then force rank the top five.  </a:t>
            </a:r>
            <a:endParaRPr lang="en-US" dirty="0"/>
          </a:p>
        </p:txBody>
      </p:sp>
      <p:sp>
        <p:nvSpPr>
          <p:cNvPr id="3" name="Subtitle 2"/>
          <p:cNvSpPr>
            <a:spLocks noGrp="1"/>
          </p:cNvSpPr>
          <p:nvPr>
            <p:ph type="subTitle" idx="1"/>
          </p:nvPr>
        </p:nvSpPr>
        <p:spPr>
          <a:xfrm>
            <a:off x="2390431" y="5731717"/>
            <a:ext cx="8915399" cy="1126283"/>
          </a:xfrm>
        </p:spPr>
        <p:txBody>
          <a:bodyPr/>
          <a:lstStyle/>
          <a:p>
            <a:r>
              <a:rPr lang="en-US" dirty="0" smtClean="0"/>
              <a:t> </a:t>
            </a:r>
            <a:endParaRPr lang="en-US" dirty="0"/>
          </a:p>
        </p:txBody>
      </p:sp>
    </p:spTree>
    <p:extLst>
      <p:ext uri="{BB962C8B-B14F-4D97-AF65-F5344CB8AC3E}">
        <p14:creationId xmlns:p14="http://schemas.microsoft.com/office/powerpoint/2010/main" val="33659502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Quickness under control is the most valuable aspect of any sport. (</a:t>
            </a:r>
            <a:r>
              <a:rPr lang="en-US" dirty="0" smtClean="0">
                <a:latin typeface="Algerian" panose="04020705040A02060702" pitchFamily="82" charset="0"/>
              </a:rPr>
              <a:t>or company!</a:t>
            </a:r>
            <a:r>
              <a:rPr lang="en-US" dirty="0" smtClean="0"/>
              <a:t>)</a:t>
            </a:r>
            <a:endParaRPr lang="en-US" dirty="0"/>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idx="1"/>
          </p:nvPr>
        </p:nvSpPr>
        <p:spPr>
          <a:xfrm>
            <a:off x="5911961" y="3980559"/>
            <a:ext cx="8915399" cy="1555864"/>
          </a:xfrm>
        </p:spPr>
        <p:txBody>
          <a:bodyPr>
            <a:normAutofit/>
          </a:bodyPr>
          <a:lstStyle/>
          <a:p>
            <a:r>
              <a:rPr lang="en-US" sz="3200" dirty="0" smtClean="0"/>
              <a:t>John Wooden</a:t>
            </a:r>
            <a:endParaRPr lang="en-US" sz="3200" dirty="0"/>
          </a:p>
        </p:txBody>
      </p:sp>
    </p:spTree>
    <p:extLst>
      <p:ext uri="{BB962C8B-B14F-4D97-AF65-F5344CB8AC3E}">
        <p14:creationId xmlns:p14="http://schemas.microsoft.com/office/powerpoint/2010/main" val="17377211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Rank their customers annually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37494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en-US" altLang="en-US" sz="4400" dirty="0" smtClean="0"/>
              <a:t>Platinum Customer</a:t>
            </a:r>
          </a:p>
        </p:txBody>
      </p:sp>
      <p:sp>
        <p:nvSpPr>
          <p:cNvPr id="31747" name="Rectangle 3"/>
          <p:cNvSpPr>
            <a:spLocks noGrp="1" noChangeArrowheads="1"/>
          </p:cNvSpPr>
          <p:nvPr>
            <p:ph type="body" idx="1"/>
          </p:nvPr>
        </p:nvSpPr>
        <p:spPr>
          <a:xfrm>
            <a:off x="2362200" y="2133600"/>
            <a:ext cx="8305800" cy="4383088"/>
          </a:xfrm>
        </p:spPr>
        <p:txBody>
          <a:bodyPr>
            <a:normAutofit/>
          </a:bodyPr>
          <a:lstStyle/>
          <a:p>
            <a:pPr eaLnBrk="1" hangingPunct="1"/>
            <a:r>
              <a:rPr lang="en-US" altLang="en-US" sz="2400" dirty="0" smtClean="0"/>
              <a:t>Often negotiate work with you </a:t>
            </a:r>
          </a:p>
          <a:p>
            <a:pPr eaLnBrk="1" hangingPunct="1"/>
            <a:r>
              <a:rPr lang="en-US" altLang="en-US" sz="2400" dirty="0" smtClean="0"/>
              <a:t>You are their preferred provider</a:t>
            </a:r>
          </a:p>
          <a:p>
            <a:pPr eaLnBrk="1" hangingPunct="1"/>
            <a:r>
              <a:rPr lang="en-US" altLang="en-US" sz="2400" dirty="0" smtClean="0"/>
              <a:t>Your work with them is profitable</a:t>
            </a:r>
          </a:p>
          <a:p>
            <a:pPr eaLnBrk="1" hangingPunct="1"/>
            <a:r>
              <a:rPr lang="en-US" altLang="en-US" sz="2400" dirty="0" smtClean="0"/>
              <a:t>Their pay record is excellent</a:t>
            </a:r>
          </a:p>
          <a:p>
            <a:pPr eaLnBrk="1" hangingPunct="1"/>
            <a:r>
              <a:rPr lang="en-US" altLang="en-US" sz="2400" dirty="0" smtClean="0"/>
              <a:t>You often do design build work with them</a:t>
            </a:r>
          </a:p>
          <a:p>
            <a:pPr eaLnBrk="1" hangingPunct="1"/>
            <a:r>
              <a:rPr lang="en-US" altLang="en-US" sz="2400" dirty="0" smtClean="0"/>
              <a:t>Your relationship with this customer is one of the major reasons for your company’s success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altLang="en-US" sz="4400" dirty="0" smtClean="0"/>
              <a:t>Gold Customers</a:t>
            </a:r>
          </a:p>
        </p:txBody>
      </p:sp>
      <p:sp>
        <p:nvSpPr>
          <p:cNvPr id="33795" name="Rectangle 3"/>
          <p:cNvSpPr>
            <a:spLocks noGrp="1" noChangeArrowheads="1"/>
          </p:cNvSpPr>
          <p:nvPr>
            <p:ph type="body" idx="1"/>
          </p:nvPr>
        </p:nvSpPr>
        <p:spPr/>
        <p:txBody>
          <a:bodyPr>
            <a:normAutofit/>
          </a:bodyPr>
          <a:lstStyle/>
          <a:p>
            <a:r>
              <a:rPr lang="en-US" altLang="en-US" sz="2400" dirty="0" smtClean="0"/>
              <a:t>You are one of their preferred providers</a:t>
            </a:r>
          </a:p>
          <a:p>
            <a:r>
              <a:rPr lang="en-US" altLang="en-US" sz="2400" dirty="0" smtClean="0"/>
              <a:t>Your work with them is profitable</a:t>
            </a:r>
          </a:p>
          <a:p>
            <a:r>
              <a:rPr lang="en-US" altLang="en-US" sz="2400" dirty="0" smtClean="0"/>
              <a:t>Their pay record is good</a:t>
            </a:r>
          </a:p>
          <a:p>
            <a:r>
              <a:rPr lang="en-US" altLang="en-US" sz="2400" dirty="0" smtClean="0"/>
              <a:t>They regularly need your services</a:t>
            </a:r>
          </a:p>
          <a:p>
            <a:r>
              <a:rPr lang="en-US" altLang="en-US" sz="2400" dirty="0" smtClean="0"/>
              <a:t>They treat you fairly</a:t>
            </a:r>
          </a:p>
          <a:p>
            <a:r>
              <a:rPr lang="en-US" altLang="en-US" sz="2400" dirty="0" smtClean="0"/>
              <a:t>The loss of this customer would significantly impact the company</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522064" y="540983"/>
            <a:ext cx="8911687" cy="1280890"/>
          </a:xfrm>
        </p:spPr>
        <p:txBody>
          <a:bodyPr>
            <a:normAutofit/>
          </a:bodyPr>
          <a:lstStyle/>
          <a:p>
            <a:pPr eaLnBrk="1" hangingPunct="1"/>
            <a:r>
              <a:rPr lang="en-US" altLang="en-US" sz="4400" dirty="0" smtClean="0"/>
              <a:t>Silver Customers</a:t>
            </a:r>
          </a:p>
        </p:txBody>
      </p:sp>
      <p:sp>
        <p:nvSpPr>
          <p:cNvPr id="35843" name="Content Placeholder 3"/>
          <p:cNvSpPr>
            <a:spLocks noGrp="1"/>
          </p:cNvSpPr>
          <p:nvPr>
            <p:ph idx="1"/>
          </p:nvPr>
        </p:nvSpPr>
        <p:spPr/>
        <p:txBody>
          <a:bodyPr>
            <a:normAutofit/>
          </a:bodyPr>
          <a:lstStyle/>
          <a:p>
            <a:pPr eaLnBrk="1" hangingPunct="1"/>
            <a:r>
              <a:rPr lang="en-US" altLang="en-US" sz="2400" dirty="0" smtClean="0"/>
              <a:t>Their work is competitive</a:t>
            </a:r>
          </a:p>
          <a:p>
            <a:pPr eaLnBrk="1" hangingPunct="1"/>
            <a:r>
              <a:rPr lang="en-US" altLang="en-US" sz="2400" dirty="0" smtClean="0"/>
              <a:t>The contractors involved are competent</a:t>
            </a:r>
          </a:p>
          <a:p>
            <a:pPr eaLnBrk="1" hangingPunct="1"/>
            <a:r>
              <a:rPr lang="en-US" altLang="en-US" sz="2400" dirty="0" smtClean="0"/>
              <a:t>You can develop a reputation in this market</a:t>
            </a:r>
          </a:p>
          <a:p>
            <a:pPr eaLnBrk="1" hangingPunct="1"/>
            <a:r>
              <a:rPr lang="en-US" altLang="en-US" sz="2400" dirty="0" smtClean="0"/>
              <a:t>They try to drive you to the lowest price</a:t>
            </a:r>
          </a:p>
          <a:p>
            <a:pPr eaLnBrk="1" hangingPunct="1"/>
            <a:r>
              <a:rPr lang="en-US" altLang="en-US" sz="2400" dirty="0" smtClean="0"/>
              <a:t>Pay history may be inconsistent</a:t>
            </a:r>
          </a:p>
          <a:p>
            <a:pPr eaLnBrk="1" hangingPunct="1"/>
            <a:r>
              <a:rPr lang="en-US" altLang="en-US" sz="2400" dirty="0" smtClean="0"/>
              <a:t>Jobs with these customers are “targets of opportunity”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89212" y="651819"/>
            <a:ext cx="8911687" cy="1280890"/>
          </a:xfrm>
        </p:spPr>
        <p:txBody>
          <a:bodyPr>
            <a:normAutofit/>
          </a:bodyPr>
          <a:lstStyle/>
          <a:p>
            <a:pPr eaLnBrk="1" hangingPunct="1"/>
            <a:r>
              <a:rPr lang="en-US" altLang="en-US" sz="4400" dirty="0" smtClean="0"/>
              <a:t>Lead Customers</a:t>
            </a:r>
          </a:p>
        </p:txBody>
      </p:sp>
      <p:sp>
        <p:nvSpPr>
          <p:cNvPr id="8195" name="Rectangle 3"/>
          <p:cNvSpPr>
            <a:spLocks noGrp="1" noChangeArrowheads="1"/>
          </p:cNvSpPr>
          <p:nvPr>
            <p:ph type="body" idx="1"/>
          </p:nvPr>
        </p:nvSpPr>
        <p:spPr/>
        <p:txBody>
          <a:bodyPr/>
          <a:lstStyle/>
          <a:p>
            <a:pPr eaLnBrk="1" hangingPunct="1"/>
            <a:r>
              <a:rPr lang="en-US" altLang="en-US" sz="3200" dirty="0" smtClean="0"/>
              <a:t>Everybody else</a:t>
            </a:r>
          </a:p>
          <a:p>
            <a:pPr eaLnBrk="1" hangingPunct="1"/>
            <a:endParaRPr lang="en-US" altLang="en-US" dirty="0" smtClean="0"/>
          </a:p>
          <a:p>
            <a:pPr eaLnBrk="1" hangingPunct="1"/>
            <a:endParaRPr lang="en-US" alt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Good companies practices</a:t>
            </a:r>
            <a:endParaRPr lang="en-US" sz="4400" dirty="0"/>
          </a:p>
        </p:txBody>
      </p:sp>
      <p:sp>
        <p:nvSpPr>
          <p:cNvPr id="3" name="Content Placeholder 2"/>
          <p:cNvSpPr>
            <a:spLocks noGrp="1"/>
          </p:cNvSpPr>
          <p:nvPr>
            <p:ph idx="1"/>
          </p:nvPr>
        </p:nvSpPr>
        <p:spPr/>
        <p:txBody>
          <a:bodyPr>
            <a:normAutofit/>
          </a:bodyPr>
          <a:lstStyle/>
          <a:p>
            <a:r>
              <a:rPr lang="en-US" sz="2800" dirty="0" smtClean="0"/>
              <a:t>Use electronic take-off</a:t>
            </a:r>
          </a:p>
          <a:p>
            <a:r>
              <a:rPr lang="en-US" sz="2800" dirty="0" smtClean="0"/>
              <a:t>Have a standard summary sheet</a:t>
            </a:r>
          </a:p>
          <a:p>
            <a:r>
              <a:rPr lang="en-US" sz="2800" dirty="0" smtClean="0"/>
              <a:t>Production factors based on historical data</a:t>
            </a:r>
          </a:p>
          <a:p>
            <a:r>
              <a:rPr lang="en-US" sz="2800" dirty="0" smtClean="0"/>
              <a:t>Formula for crediting fabrication savings during the estimate</a:t>
            </a:r>
            <a:endParaRPr lang="en-US" sz="2800" dirty="0"/>
          </a:p>
        </p:txBody>
      </p:sp>
    </p:spTree>
    <p:extLst>
      <p:ext uri="{BB962C8B-B14F-4D97-AF65-F5344CB8AC3E}">
        <p14:creationId xmlns:p14="http://schemas.microsoft.com/office/powerpoint/2010/main" val="17957111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Best </a:t>
            </a:r>
            <a:r>
              <a:rPr lang="en-US" sz="4400" dirty="0"/>
              <a:t>C</a:t>
            </a:r>
            <a:r>
              <a:rPr lang="en-US" sz="4400" dirty="0" smtClean="0"/>
              <a:t>ompanies Practices</a:t>
            </a:r>
            <a:endParaRPr lang="en-US" sz="4400" dirty="0"/>
          </a:p>
        </p:txBody>
      </p:sp>
      <p:sp>
        <p:nvSpPr>
          <p:cNvPr id="3" name="Content Placeholder 2"/>
          <p:cNvSpPr>
            <a:spLocks noGrp="1"/>
          </p:cNvSpPr>
          <p:nvPr>
            <p:ph idx="1"/>
          </p:nvPr>
        </p:nvSpPr>
        <p:spPr/>
        <p:txBody>
          <a:bodyPr>
            <a:normAutofit/>
          </a:bodyPr>
          <a:lstStyle/>
          <a:p>
            <a:r>
              <a:rPr lang="en-US" sz="2400" dirty="0" smtClean="0"/>
              <a:t>Know their markets and strengths, not everything to everybody</a:t>
            </a:r>
          </a:p>
          <a:p>
            <a:r>
              <a:rPr lang="en-US" sz="2400" dirty="0" smtClean="0"/>
              <a:t>Have competitive market pricing on bid day they can reliably use for planning</a:t>
            </a:r>
          </a:p>
          <a:p>
            <a:r>
              <a:rPr lang="en-US" sz="2400" dirty="0" smtClean="0"/>
              <a:t>Use modular/assembly methods for estimating and budgeting</a:t>
            </a:r>
          </a:p>
        </p:txBody>
      </p:sp>
    </p:spTree>
    <p:extLst>
      <p:ext uri="{BB962C8B-B14F-4D97-AF65-F5344CB8AC3E}">
        <p14:creationId xmlns:p14="http://schemas.microsoft.com/office/powerpoint/2010/main" val="20126864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Introductions</a:t>
            </a:r>
            <a:endParaRPr lang="en-US" sz="4400" dirty="0"/>
          </a:p>
        </p:txBody>
      </p:sp>
      <p:sp>
        <p:nvSpPr>
          <p:cNvPr id="3" name="Content Placeholder 2"/>
          <p:cNvSpPr>
            <a:spLocks noGrp="1"/>
          </p:cNvSpPr>
          <p:nvPr>
            <p:ph idx="1"/>
          </p:nvPr>
        </p:nvSpPr>
        <p:spPr/>
        <p:txBody>
          <a:bodyPr>
            <a:normAutofit/>
          </a:bodyPr>
          <a:lstStyle/>
          <a:p>
            <a:r>
              <a:rPr lang="en-US" sz="2800" dirty="0" smtClean="0"/>
              <a:t>Your name</a:t>
            </a:r>
          </a:p>
          <a:p>
            <a:r>
              <a:rPr lang="en-US" sz="2800" dirty="0" smtClean="0"/>
              <a:t>How many years in the industry</a:t>
            </a:r>
          </a:p>
          <a:p>
            <a:r>
              <a:rPr lang="en-US" sz="2800" dirty="0" smtClean="0"/>
              <a:t>What you do now</a:t>
            </a:r>
          </a:p>
          <a:p>
            <a:r>
              <a:rPr lang="en-US" sz="2800" dirty="0" smtClean="0"/>
              <a:t>Short story about one of your experiences with leadership </a:t>
            </a:r>
            <a:endParaRPr lang="en-US" sz="2800" dirty="0"/>
          </a:p>
        </p:txBody>
      </p:sp>
    </p:spTree>
    <p:extLst>
      <p:ext uri="{BB962C8B-B14F-4D97-AF65-F5344CB8AC3E}">
        <p14:creationId xmlns:p14="http://schemas.microsoft.com/office/powerpoint/2010/main" val="12565454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Basic Estimating Review</a:t>
            </a:r>
          </a:p>
        </p:txBody>
      </p:sp>
      <p:sp>
        <p:nvSpPr>
          <p:cNvPr id="14339" name="Rectangle 3"/>
          <p:cNvSpPr>
            <a:spLocks noGrp="1" noChangeArrowheads="1"/>
          </p:cNvSpPr>
          <p:nvPr>
            <p:ph type="body" idx="1"/>
          </p:nvPr>
        </p:nvSpPr>
        <p:spPr/>
        <p:txBody>
          <a:bodyPr/>
          <a:lstStyle/>
          <a:p>
            <a:pPr eaLnBrk="1" hangingPunct="1"/>
            <a:r>
              <a:rPr lang="en-US" smtClean="0"/>
              <a:t>With a complete design a detailed estimate is prepared either manually or using BIM </a:t>
            </a:r>
          </a:p>
          <a:p>
            <a:pPr eaLnBrk="1" hangingPunct="1"/>
            <a:r>
              <a:rPr lang="en-US" smtClean="0"/>
              <a:t>Historical data developed by company or industry</a:t>
            </a:r>
          </a:p>
          <a:p>
            <a:pPr eaLnBrk="1" hangingPunct="1"/>
            <a:r>
              <a:rPr lang="en-US" smtClean="0"/>
              <a:t>Job cost data for a similar project</a:t>
            </a:r>
          </a:p>
          <a:p>
            <a:pPr eaLnBrk="1" hangingPunct="1"/>
            <a:r>
              <a:rPr lang="en-US" smtClean="0"/>
              <a:t>Assembly estimating </a:t>
            </a:r>
          </a:p>
          <a:p>
            <a:pPr eaLnBrk="1" hangingPunct="1"/>
            <a:r>
              <a:rPr lang="en-US" smtClean="0"/>
              <a:t>Modular estimating</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“Standard Estimate”</a:t>
            </a:r>
          </a:p>
        </p:txBody>
      </p:sp>
      <p:sp>
        <p:nvSpPr>
          <p:cNvPr id="15363" name="Rectangle 3"/>
          <p:cNvSpPr>
            <a:spLocks noGrp="1" noChangeArrowheads="1"/>
          </p:cNvSpPr>
          <p:nvPr>
            <p:ph type="body" idx="1"/>
          </p:nvPr>
        </p:nvSpPr>
        <p:spPr/>
        <p:txBody>
          <a:bodyPr/>
          <a:lstStyle/>
          <a:p>
            <a:pPr eaLnBrk="1" hangingPunct="1"/>
            <a:r>
              <a:rPr lang="en-US" smtClean="0"/>
              <a:t>Platform used by most companies</a:t>
            </a:r>
          </a:p>
          <a:p>
            <a:pPr eaLnBrk="1" hangingPunct="1"/>
            <a:r>
              <a:rPr lang="en-US" smtClean="0"/>
              <a:t>Has high level of comfort</a:t>
            </a:r>
          </a:p>
          <a:p>
            <a:pPr eaLnBrk="1" hangingPunct="1"/>
            <a:r>
              <a:rPr lang="en-US" smtClean="0"/>
              <a:t>Most systems have internal safeguards to minimize errors</a:t>
            </a:r>
          </a:p>
          <a:p>
            <a:pPr eaLnBrk="1" hangingPunct="1"/>
            <a:r>
              <a:rPr lang="en-US" smtClean="0"/>
              <a:t>Can use pieces from each of the following methods</a:t>
            </a:r>
          </a:p>
          <a:p>
            <a:pPr eaLnBrk="1" hangingPunct="1"/>
            <a:r>
              <a:rPr lang="en-US" smtClean="0"/>
              <a:t>Does not lend itself well to budget estimating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4000" dirty="0"/>
              <a:t>Historical Data Developed  </a:t>
            </a:r>
            <a:r>
              <a:rPr lang="en-US" sz="4000" dirty="0" smtClean="0"/>
              <a:t>                 </a:t>
            </a:r>
            <a:r>
              <a:rPr lang="en-US" sz="4000" dirty="0"/>
              <a:t>by Company</a:t>
            </a:r>
          </a:p>
        </p:txBody>
      </p:sp>
      <p:sp>
        <p:nvSpPr>
          <p:cNvPr id="16387" name="Rectangle 3"/>
          <p:cNvSpPr>
            <a:spLocks noGrp="1" noChangeArrowheads="1"/>
          </p:cNvSpPr>
          <p:nvPr>
            <p:ph type="body" idx="1"/>
          </p:nvPr>
        </p:nvSpPr>
        <p:spPr/>
        <p:txBody>
          <a:bodyPr/>
          <a:lstStyle/>
          <a:p>
            <a:pPr eaLnBrk="1" hangingPunct="1"/>
            <a:r>
              <a:rPr lang="en-US" dirty="0" smtClean="0"/>
              <a:t>Biggest hurdle is discipline</a:t>
            </a:r>
          </a:p>
          <a:p>
            <a:pPr eaLnBrk="1" hangingPunct="1"/>
            <a:r>
              <a:rPr lang="en-US" dirty="0" smtClean="0"/>
              <a:t>Requires agreement on how data will be accumulated</a:t>
            </a:r>
          </a:p>
          <a:p>
            <a:pPr eaLnBrk="1" hangingPunct="1"/>
            <a:r>
              <a:rPr lang="en-US" dirty="0" smtClean="0"/>
              <a:t>Becomes most valuable as similar projects are constructed over a period of time</a:t>
            </a:r>
          </a:p>
          <a:p>
            <a:pPr eaLnBrk="1" hangingPunct="1"/>
            <a:r>
              <a:rPr lang="en-US" dirty="0" smtClean="0"/>
              <a:t>Will require that company keeps data allowing it to budget subcontractors and vendors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Plumbing Labor Cost</a:t>
            </a:r>
          </a:p>
        </p:txBody>
      </p:sp>
      <p:pic>
        <p:nvPicPr>
          <p:cNvPr id="18435" name="Picture 4" descr="Plumbing cost of labo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962401" y="1219200"/>
            <a:ext cx="4321175" cy="5943600"/>
          </a:xfr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Assembly Estimating</a:t>
            </a:r>
          </a:p>
        </p:txBody>
      </p:sp>
      <p:sp>
        <p:nvSpPr>
          <p:cNvPr id="20483" name="Rectangle 3"/>
          <p:cNvSpPr>
            <a:spLocks noGrp="1" noChangeArrowheads="1"/>
          </p:cNvSpPr>
          <p:nvPr>
            <p:ph type="body" idx="1"/>
          </p:nvPr>
        </p:nvSpPr>
        <p:spPr/>
        <p:txBody>
          <a:bodyPr/>
          <a:lstStyle/>
          <a:p>
            <a:pPr eaLnBrk="1" hangingPunct="1"/>
            <a:r>
              <a:rPr lang="en-US" smtClean="0"/>
              <a:t>Not used by many companies</a:t>
            </a:r>
          </a:p>
          <a:p>
            <a:pPr eaLnBrk="1" hangingPunct="1"/>
            <a:r>
              <a:rPr lang="en-US" smtClean="0"/>
              <a:t>Can work really well when variations of the assemblies are used in different combinations</a:t>
            </a:r>
          </a:p>
          <a:p>
            <a:pPr eaLnBrk="1" hangingPunct="1"/>
            <a:r>
              <a:rPr lang="en-US" smtClean="0"/>
              <a:t>Gives great discipline to the estimating and job costing systems</a:t>
            </a:r>
          </a:p>
          <a:p>
            <a:pPr eaLnBrk="1" hangingPunct="1"/>
            <a:r>
              <a:rPr lang="en-US" smtClean="0"/>
              <a:t>Benefits greatly from electronic purchasing</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0"/>
            <a:ext cx="8229600" cy="1143000"/>
          </a:xfrm>
        </p:spPr>
        <p:txBody>
          <a:bodyPr/>
          <a:lstStyle/>
          <a:p>
            <a:pPr eaLnBrk="1" hangingPunct="1"/>
            <a:r>
              <a:rPr lang="en-US" smtClean="0"/>
              <a:t>Typical Assembly</a:t>
            </a:r>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descr="assembly estimatin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838200"/>
            <a:ext cx="7239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Estimating Form</a:t>
            </a:r>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descr="assembly estim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1"/>
            <a:ext cx="7924800"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p:txBody>
          <a:bodyPr/>
          <a:lstStyle/>
          <a:p>
            <a:pPr eaLnBrk="1" hangingPunct="1"/>
            <a:r>
              <a:rPr lang="en-US" smtClean="0"/>
              <a:t>Speed</a:t>
            </a:r>
          </a:p>
          <a:p>
            <a:pPr eaLnBrk="1" hangingPunct="1"/>
            <a:r>
              <a:rPr lang="en-US" smtClean="0"/>
              <a:t>Accuracy</a:t>
            </a:r>
          </a:p>
          <a:p>
            <a:pPr eaLnBrk="1" hangingPunct="1"/>
            <a:r>
              <a:rPr lang="en-US" smtClean="0"/>
              <a:t>Evolution of Estimating</a:t>
            </a:r>
          </a:p>
          <a:p>
            <a:pPr eaLnBrk="1" hangingPunct="1"/>
            <a:r>
              <a:rPr lang="en-US" smtClean="0"/>
              <a:t>Requires Discipline</a:t>
            </a:r>
          </a:p>
          <a:p>
            <a:pPr eaLnBrk="1" hangingPunct="1"/>
            <a:r>
              <a:rPr lang="en-US" smtClean="0"/>
              <a:t>Accurate and organized record keeping of historical data</a:t>
            </a:r>
          </a:p>
        </p:txBody>
      </p:sp>
      <p:sp>
        <p:nvSpPr>
          <p:cNvPr id="23555" name="Rectangle 3"/>
          <p:cNvSpPr>
            <a:spLocks noChangeArrowheads="1"/>
          </p:cNvSpPr>
          <p:nvPr/>
        </p:nvSpPr>
        <p:spPr bwMode="auto">
          <a:xfrm>
            <a:off x="1524000" y="381000"/>
            <a:ext cx="4876800" cy="838200"/>
          </a:xfrm>
          <a:prstGeom prst="rect">
            <a:avLst/>
          </a:prstGeom>
          <a:solidFill>
            <a:srgbClr val="FAE86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b="1" i="1">
                <a:solidFill>
                  <a:schemeClr val="accent2"/>
                </a:solidFill>
              </a:rPr>
              <a:t> Modular Estimating</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514600" y="5562600"/>
            <a:ext cx="1981200" cy="685800"/>
          </a:xfrm>
          <a:prstGeom prst="rect">
            <a:avLst/>
          </a:prstGeom>
          <a:solidFill>
            <a:srgbClr val="CC0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solidFill>
                  <a:schemeClr val="bg1"/>
                </a:solidFill>
              </a:rPr>
              <a:t>250 Ton Chiller</a:t>
            </a:r>
          </a:p>
        </p:txBody>
      </p:sp>
      <p:sp>
        <p:nvSpPr>
          <p:cNvPr id="59395" name="Rectangle 3"/>
          <p:cNvSpPr>
            <a:spLocks noChangeArrowheads="1"/>
          </p:cNvSpPr>
          <p:nvPr/>
        </p:nvSpPr>
        <p:spPr bwMode="auto">
          <a:xfrm>
            <a:off x="2514600" y="4648200"/>
            <a:ext cx="1981200" cy="685800"/>
          </a:xfrm>
          <a:prstGeom prst="rect">
            <a:avLst/>
          </a:prstGeom>
          <a:solidFill>
            <a:srgbClr val="CC0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solidFill>
                  <a:schemeClr val="bg1"/>
                </a:solidFill>
              </a:rPr>
              <a:t>250 Ton Chiller</a:t>
            </a:r>
          </a:p>
        </p:txBody>
      </p:sp>
      <p:sp>
        <p:nvSpPr>
          <p:cNvPr id="59396" name="Rectangle 4"/>
          <p:cNvSpPr>
            <a:spLocks noChangeArrowheads="1"/>
          </p:cNvSpPr>
          <p:nvPr/>
        </p:nvSpPr>
        <p:spPr bwMode="auto">
          <a:xfrm>
            <a:off x="7848600" y="5562600"/>
            <a:ext cx="1524000" cy="685800"/>
          </a:xfrm>
          <a:prstGeom prst="rect">
            <a:avLst/>
          </a:prstGeom>
          <a:solidFill>
            <a:srgbClr val="0000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solidFill>
                  <a:schemeClr val="bg1"/>
                </a:solidFill>
              </a:rPr>
              <a:t>25 Hp </a:t>
            </a:r>
          </a:p>
          <a:p>
            <a:pPr algn="ctr" eaLnBrk="1" hangingPunct="1"/>
            <a:r>
              <a:rPr lang="en-US" b="1">
                <a:solidFill>
                  <a:schemeClr val="bg1"/>
                </a:solidFill>
              </a:rPr>
              <a:t>Pump Pair</a:t>
            </a:r>
          </a:p>
        </p:txBody>
      </p:sp>
      <p:sp>
        <p:nvSpPr>
          <p:cNvPr id="59397" name="Rectangle 5"/>
          <p:cNvSpPr>
            <a:spLocks noChangeArrowheads="1"/>
          </p:cNvSpPr>
          <p:nvPr/>
        </p:nvSpPr>
        <p:spPr bwMode="auto">
          <a:xfrm>
            <a:off x="2514600" y="3200400"/>
            <a:ext cx="1981200" cy="838200"/>
          </a:xfrm>
          <a:prstGeom prst="rect">
            <a:avLst/>
          </a:prstGeom>
          <a:solidFill>
            <a:srgbClr val="6633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solidFill>
                  <a:schemeClr val="bg1"/>
                </a:solidFill>
              </a:rPr>
              <a:t>Cooling Tower</a:t>
            </a:r>
          </a:p>
        </p:txBody>
      </p:sp>
      <p:sp>
        <p:nvSpPr>
          <p:cNvPr id="59398" name="Rectangle 6"/>
          <p:cNvSpPr>
            <a:spLocks noChangeArrowheads="1"/>
          </p:cNvSpPr>
          <p:nvPr/>
        </p:nvSpPr>
        <p:spPr bwMode="auto">
          <a:xfrm>
            <a:off x="7315200" y="762000"/>
            <a:ext cx="1447800" cy="3810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bg1"/>
                </a:solidFill>
              </a:rPr>
              <a:t>VAV Box</a:t>
            </a:r>
          </a:p>
        </p:txBody>
      </p:sp>
      <p:sp>
        <p:nvSpPr>
          <p:cNvPr id="59399" name="Rectangle 7"/>
          <p:cNvSpPr>
            <a:spLocks noChangeArrowheads="1"/>
          </p:cNvSpPr>
          <p:nvPr/>
        </p:nvSpPr>
        <p:spPr bwMode="auto">
          <a:xfrm>
            <a:off x="7467600" y="2286000"/>
            <a:ext cx="1981200" cy="4572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solidFill>
                  <a:schemeClr val="bg1"/>
                </a:solidFill>
              </a:rPr>
              <a:t>Fan Powered Box</a:t>
            </a:r>
          </a:p>
        </p:txBody>
      </p:sp>
      <p:sp>
        <p:nvSpPr>
          <p:cNvPr id="59400" name="Line 8"/>
          <p:cNvSpPr>
            <a:spLocks noChangeShapeType="1"/>
          </p:cNvSpPr>
          <p:nvPr/>
        </p:nvSpPr>
        <p:spPr bwMode="auto">
          <a:xfrm flipV="1">
            <a:off x="6324600" y="914400"/>
            <a:ext cx="0" cy="388620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01" name="Line 9"/>
          <p:cNvSpPr>
            <a:spLocks noChangeShapeType="1"/>
          </p:cNvSpPr>
          <p:nvPr/>
        </p:nvSpPr>
        <p:spPr bwMode="auto">
          <a:xfrm>
            <a:off x="6324600" y="914400"/>
            <a:ext cx="990600"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02" name="Line 10"/>
          <p:cNvSpPr>
            <a:spLocks noChangeShapeType="1"/>
          </p:cNvSpPr>
          <p:nvPr/>
        </p:nvSpPr>
        <p:spPr bwMode="auto">
          <a:xfrm flipH="1">
            <a:off x="6324600" y="2514600"/>
            <a:ext cx="1143000"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03" name="Line 11"/>
          <p:cNvSpPr>
            <a:spLocks noChangeShapeType="1"/>
          </p:cNvSpPr>
          <p:nvPr/>
        </p:nvSpPr>
        <p:spPr bwMode="auto">
          <a:xfrm>
            <a:off x="4495800" y="4953000"/>
            <a:ext cx="381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04" name="Line 12"/>
          <p:cNvSpPr>
            <a:spLocks noChangeShapeType="1"/>
          </p:cNvSpPr>
          <p:nvPr/>
        </p:nvSpPr>
        <p:spPr bwMode="auto">
          <a:xfrm>
            <a:off x="4876800" y="4953000"/>
            <a:ext cx="0" cy="9144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05" name="Line 13"/>
          <p:cNvSpPr>
            <a:spLocks noChangeShapeType="1"/>
          </p:cNvSpPr>
          <p:nvPr/>
        </p:nvSpPr>
        <p:spPr bwMode="auto">
          <a:xfrm flipV="1">
            <a:off x="8382000" y="4800600"/>
            <a:ext cx="0" cy="76200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06" name="Line 14"/>
          <p:cNvSpPr>
            <a:spLocks noChangeShapeType="1"/>
          </p:cNvSpPr>
          <p:nvPr/>
        </p:nvSpPr>
        <p:spPr bwMode="auto">
          <a:xfrm flipH="1">
            <a:off x="6324600" y="4800600"/>
            <a:ext cx="2057400"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07" name="Line 15"/>
          <p:cNvSpPr>
            <a:spLocks noChangeShapeType="1"/>
          </p:cNvSpPr>
          <p:nvPr/>
        </p:nvSpPr>
        <p:spPr bwMode="auto">
          <a:xfrm>
            <a:off x="4876800" y="5867400"/>
            <a:ext cx="29718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08" name="Line 16"/>
          <p:cNvSpPr>
            <a:spLocks noChangeShapeType="1"/>
          </p:cNvSpPr>
          <p:nvPr/>
        </p:nvSpPr>
        <p:spPr bwMode="auto">
          <a:xfrm flipH="1">
            <a:off x="2133600" y="3581400"/>
            <a:ext cx="381000"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09" name="Line 17"/>
          <p:cNvSpPr>
            <a:spLocks noChangeShapeType="1"/>
          </p:cNvSpPr>
          <p:nvPr/>
        </p:nvSpPr>
        <p:spPr bwMode="auto">
          <a:xfrm>
            <a:off x="2133600" y="3581400"/>
            <a:ext cx="0" cy="1371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10" name="Line 18"/>
          <p:cNvSpPr>
            <a:spLocks noChangeShapeType="1"/>
          </p:cNvSpPr>
          <p:nvPr/>
        </p:nvSpPr>
        <p:spPr bwMode="auto">
          <a:xfrm flipH="1">
            <a:off x="2133600" y="4953000"/>
            <a:ext cx="381000"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11" name="Line 19"/>
          <p:cNvSpPr>
            <a:spLocks noChangeShapeType="1"/>
          </p:cNvSpPr>
          <p:nvPr/>
        </p:nvSpPr>
        <p:spPr bwMode="auto">
          <a:xfrm flipH="1">
            <a:off x="2133600" y="5867400"/>
            <a:ext cx="381000" cy="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12" name="Rectangle 20"/>
          <p:cNvSpPr>
            <a:spLocks noChangeArrowheads="1"/>
          </p:cNvSpPr>
          <p:nvPr/>
        </p:nvSpPr>
        <p:spPr bwMode="auto">
          <a:xfrm>
            <a:off x="7620000" y="2438400"/>
            <a:ext cx="1981200" cy="4572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solidFill>
                  <a:schemeClr val="bg1"/>
                </a:solidFill>
              </a:rPr>
              <a:t>Fan Powered Box</a:t>
            </a:r>
          </a:p>
        </p:txBody>
      </p:sp>
      <p:sp>
        <p:nvSpPr>
          <p:cNvPr id="59413" name="Rectangle 21"/>
          <p:cNvSpPr>
            <a:spLocks noChangeArrowheads="1"/>
          </p:cNvSpPr>
          <p:nvPr/>
        </p:nvSpPr>
        <p:spPr bwMode="auto">
          <a:xfrm>
            <a:off x="7772400" y="2590800"/>
            <a:ext cx="1981200" cy="4572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solidFill>
                  <a:schemeClr val="bg1"/>
                </a:solidFill>
              </a:rPr>
              <a:t>Fan Powered Box</a:t>
            </a:r>
          </a:p>
        </p:txBody>
      </p:sp>
      <p:sp>
        <p:nvSpPr>
          <p:cNvPr id="59414" name="Rectangle 22"/>
          <p:cNvSpPr>
            <a:spLocks noChangeArrowheads="1"/>
          </p:cNvSpPr>
          <p:nvPr/>
        </p:nvSpPr>
        <p:spPr bwMode="auto">
          <a:xfrm>
            <a:off x="7924800" y="2743200"/>
            <a:ext cx="1981200" cy="4572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solidFill>
                  <a:schemeClr val="bg1"/>
                </a:solidFill>
              </a:rPr>
              <a:t>Fan Powered Box</a:t>
            </a:r>
          </a:p>
        </p:txBody>
      </p:sp>
      <p:sp>
        <p:nvSpPr>
          <p:cNvPr id="59415" name="Rectangle 23"/>
          <p:cNvSpPr>
            <a:spLocks noChangeArrowheads="1"/>
          </p:cNvSpPr>
          <p:nvPr/>
        </p:nvSpPr>
        <p:spPr bwMode="auto">
          <a:xfrm>
            <a:off x="8077200" y="2895600"/>
            <a:ext cx="1981200" cy="4572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solidFill>
                  <a:schemeClr val="bg1"/>
                </a:solidFill>
              </a:rPr>
              <a:t>Fan Powered Box</a:t>
            </a:r>
          </a:p>
        </p:txBody>
      </p:sp>
      <p:sp>
        <p:nvSpPr>
          <p:cNvPr id="59416" name="Rectangle 24"/>
          <p:cNvSpPr>
            <a:spLocks noChangeArrowheads="1"/>
          </p:cNvSpPr>
          <p:nvPr/>
        </p:nvSpPr>
        <p:spPr bwMode="auto">
          <a:xfrm>
            <a:off x="7467600" y="914400"/>
            <a:ext cx="1447800" cy="3810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bg1"/>
                </a:solidFill>
              </a:rPr>
              <a:t>VAV Box</a:t>
            </a:r>
          </a:p>
        </p:txBody>
      </p:sp>
      <p:sp>
        <p:nvSpPr>
          <p:cNvPr id="59417" name="Rectangle 25"/>
          <p:cNvSpPr>
            <a:spLocks noChangeArrowheads="1"/>
          </p:cNvSpPr>
          <p:nvPr/>
        </p:nvSpPr>
        <p:spPr bwMode="auto">
          <a:xfrm>
            <a:off x="7620000" y="1066800"/>
            <a:ext cx="1447800" cy="3810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bg1"/>
                </a:solidFill>
              </a:rPr>
              <a:t>VAV Box</a:t>
            </a:r>
          </a:p>
        </p:txBody>
      </p:sp>
      <p:sp>
        <p:nvSpPr>
          <p:cNvPr id="59418" name="Rectangle 26"/>
          <p:cNvSpPr>
            <a:spLocks noChangeArrowheads="1"/>
          </p:cNvSpPr>
          <p:nvPr/>
        </p:nvSpPr>
        <p:spPr bwMode="auto">
          <a:xfrm>
            <a:off x="7772400" y="1219200"/>
            <a:ext cx="1447800" cy="3810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bg1"/>
                </a:solidFill>
              </a:rPr>
              <a:t>VAV Box</a:t>
            </a:r>
          </a:p>
        </p:txBody>
      </p:sp>
      <p:sp>
        <p:nvSpPr>
          <p:cNvPr id="59419" name="Rectangle 27"/>
          <p:cNvSpPr>
            <a:spLocks noChangeArrowheads="1"/>
          </p:cNvSpPr>
          <p:nvPr/>
        </p:nvSpPr>
        <p:spPr bwMode="auto">
          <a:xfrm>
            <a:off x="7924800" y="1371600"/>
            <a:ext cx="1447800" cy="3810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bg1"/>
                </a:solidFill>
              </a:rPr>
              <a:t>VAV Box</a:t>
            </a:r>
          </a:p>
        </p:txBody>
      </p:sp>
      <p:sp>
        <p:nvSpPr>
          <p:cNvPr id="59420" name="Rectangle 28"/>
          <p:cNvSpPr>
            <a:spLocks noChangeArrowheads="1"/>
          </p:cNvSpPr>
          <p:nvPr/>
        </p:nvSpPr>
        <p:spPr bwMode="auto">
          <a:xfrm>
            <a:off x="8077200" y="1524000"/>
            <a:ext cx="1447800" cy="381000"/>
          </a:xfrm>
          <a:prstGeom prst="rect">
            <a:avLst/>
          </a:prstGeom>
          <a:solidFill>
            <a:srgbClr val="0080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bg1"/>
                </a:solidFill>
              </a:rPr>
              <a:t>VAV Box</a:t>
            </a:r>
          </a:p>
        </p:txBody>
      </p:sp>
      <p:sp>
        <p:nvSpPr>
          <p:cNvPr id="59421" name="Line 29"/>
          <p:cNvSpPr>
            <a:spLocks noChangeShapeType="1"/>
          </p:cNvSpPr>
          <p:nvPr/>
        </p:nvSpPr>
        <p:spPr bwMode="auto">
          <a:xfrm flipH="1">
            <a:off x="4495800" y="5867400"/>
            <a:ext cx="381000"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9422" name="Line 30"/>
          <p:cNvSpPr>
            <a:spLocks noChangeShapeType="1"/>
          </p:cNvSpPr>
          <p:nvPr/>
        </p:nvSpPr>
        <p:spPr bwMode="auto">
          <a:xfrm>
            <a:off x="2133600" y="4953000"/>
            <a:ext cx="0" cy="9144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4607" name="Rectangle 31"/>
          <p:cNvSpPr>
            <a:spLocks noChangeArrowheads="1"/>
          </p:cNvSpPr>
          <p:nvPr/>
        </p:nvSpPr>
        <p:spPr bwMode="auto">
          <a:xfrm>
            <a:off x="1524000" y="381000"/>
            <a:ext cx="4191000" cy="990600"/>
          </a:xfrm>
          <a:prstGeom prst="rect">
            <a:avLst/>
          </a:prstGeom>
          <a:solidFill>
            <a:srgbClr val="FAE86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i="1">
                <a:solidFill>
                  <a:schemeClr val="accent2"/>
                </a:solidFill>
              </a:rPr>
              <a:t> Modular or Assembly</a:t>
            </a:r>
          </a:p>
          <a:p>
            <a:r>
              <a:rPr lang="en-US" sz="2800" b="1" i="1">
                <a:solidFill>
                  <a:schemeClr val="accent2"/>
                </a:solidFill>
              </a:rPr>
              <a:t> Estimating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395"/>
                                        </p:tgtEl>
                                        <p:attrNameLst>
                                          <p:attrName>style.visibility</p:attrName>
                                        </p:attrNameLst>
                                      </p:cBhvr>
                                      <p:to>
                                        <p:strVal val="visible"/>
                                      </p:to>
                                    </p:set>
                                    <p:anim calcmode="lin" valueType="num">
                                      <p:cBhvr additive="base">
                                        <p:cTn id="11" dur="500" fill="hold"/>
                                        <p:tgtEl>
                                          <p:spTgt spid="59395"/>
                                        </p:tgtEl>
                                        <p:attrNameLst>
                                          <p:attrName>ppt_x</p:attrName>
                                        </p:attrNameLst>
                                      </p:cBhvr>
                                      <p:tavLst>
                                        <p:tav tm="0">
                                          <p:val>
                                            <p:strVal val="#ppt_x"/>
                                          </p:val>
                                        </p:tav>
                                        <p:tav tm="100000">
                                          <p:val>
                                            <p:strVal val="#ppt_x"/>
                                          </p:val>
                                        </p:tav>
                                      </p:tavLst>
                                    </p:anim>
                                    <p:anim calcmode="lin" valueType="num">
                                      <p:cBhvr additive="base">
                                        <p:cTn id="12"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59397"/>
                                        </p:tgtEl>
                                        <p:attrNameLst>
                                          <p:attrName>style.visibility</p:attrName>
                                        </p:attrNameLst>
                                      </p:cBhvr>
                                      <p:to>
                                        <p:strVal val="visible"/>
                                      </p:to>
                                    </p:set>
                                    <p:anim calcmode="lin" valueType="num">
                                      <p:cBhvr additive="base">
                                        <p:cTn id="17" dur="500" fill="hold"/>
                                        <p:tgtEl>
                                          <p:spTgt spid="59397"/>
                                        </p:tgtEl>
                                        <p:attrNameLst>
                                          <p:attrName>ppt_x</p:attrName>
                                        </p:attrNameLst>
                                      </p:cBhvr>
                                      <p:tavLst>
                                        <p:tav tm="0">
                                          <p:val>
                                            <p:strVal val="0-#ppt_w/2"/>
                                          </p:val>
                                        </p:tav>
                                        <p:tav tm="100000">
                                          <p:val>
                                            <p:strVal val="#ppt_x"/>
                                          </p:val>
                                        </p:tav>
                                      </p:tavLst>
                                    </p:anim>
                                    <p:anim calcmode="lin" valueType="num">
                                      <p:cBhvr additive="base">
                                        <p:cTn id="18" dur="500" fill="hold"/>
                                        <p:tgtEl>
                                          <p:spTgt spid="59397"/>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9396"/>
                                        </p:tgtEl>
                                        <p:attrNameLst>
                                          <p:attrName>style.visibility</p:attrName>
                                        </p:attrNameLst>
                                      </p:cBhvr>
                                      <p:to>
                                        <p:strVal val="visible"/>
                                      </p:to>
                                    </p:set>
                                    <p:anim calcmode="lin" valueType="num">
                                      <p:cBhvr additive="base">
                                        <p:cTn id="23" dur="500" fill="hold"/>
                                        <p:tgtEl>
                                          <p:spTgt spid="59396"/>
                                        </p:tgtEl>
                                        <p:attrNameLst>
                                          <p:attrName>ppt_x</p:attrName>
                                        </p:attrNameLst>
                                      </p:cBhvr>
                                      <p:tavLst>
                                        <p:tav tm="0">
                                          <p:val>
                                            <p:strVal val="#ppt_x"/>
                                          </p:val>
                                        </p:tav>
                                        <p:tav tm="100000">
                                          <p:val>
                                            <p:strVal val="#ppt_x"/>
                                          </p:val>
                                        </p:tav>
                                      </p:tavLst>
                                    </p:anim>
                                    <p:anim calcmode="lin" valueType="num">
                                      <p:cBhvr additive="base">
                                        <p:cTn id="24"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39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4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4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4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4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59398"/>
                                        </p:tgtEl>
                                        <p:attrNameLst>
                                          <p:attrName>style.visibility</p:attrName>
                                        </p:attrNameLst>
                                      </p:cBhvr>
                                      <p:to>
                                        <p:strVal val="visible"/>
                                      </p:to>
                                    </p:set>
                                    <p:anim calcmode="lin" valueType="num">
                                      <p:cBhvr additive="base">
                                        <p:cTn id="41" dur="500" fill="hold"/>
                                        <p:tgtEl>
                                          <p:spTgt spid="59398"/>
                                        </p:tgtEl>
                                        <p:attrNameLst>
                                          <p:attrName>ppt_x</p:attrName>
                                        </p:attrNameLst>
                                      </p:cBhvr>
                                      <p:tavLst>
                                        <p:tav tm="0">
                                          <p:val>
                                            <p:strVal val="1+#ppt_w/2"/>
                                          </p:val>
                                        </p:tav>
                                        <p:tav tm="100000">
                                          <p:val>
                                            <p:strVal val="#ppt_x"/>
                                          </p:val>
                                        </p:tav>
                                      </p:tavLst>
                                    </p:anim>
                                    <p:anim calcmode="lin" valueType="num">
                                      <p:cBhvr additive="base">
                                        <p:cTn id="42" dur="500" fill="hold"/>
                                        <p:tgtEl>
                                          <p:spTgt spid="59398"/>
                                        </p:tgtEl>
                                        <p:attrNameLst>
                                          <p:attrName>ppt_y</p:attrName>
                                        </p:attrNameLst>
                                      </p:cBhvr>
                                      <p:tavLst>
                                        <p:tav tm="0">
                                          <p:val>
                                            <p:strVal val="0-#ppt_h/2"/>
                                          </p:val>
                                        </p:tav>
                                        <p:tav tm="100000">
                                          <p:val>
                                            <p:strVal val="#ppt_y"/>
                                          </p:val>
                                        </p:tav>
                                      </p:tavLst>
                                    </p:anim>
                                  </p:childTnLst>
                                </p:cTn>
                              </p:par>
                              <p:par>
                                <p:cTn id="43" presetID="2" presetClass="entr" presetSubtype="3" fill="hold" grpId="0" nodeType="withEffect">
                                  <p:stCondLst>
                                    <p:cond delay="0"/>
                                  </p:stCondLst>
                                  <p:childTnLst>
                                    <p:set>
                                      <p:cBhvr>
                                        <p:cTn id="44" dur="1" fill="hold">
                                          <p:stCondLst>
                                            <p:cond delay="0"/>
                                          </p:stCondLst>
                                        </p:cTn>
                                        <p:tgtEl>
                                          <p:spTgt spid="59416"/>
                                        </p:tgtEl>
                                        <p:attrNameLst>
                                          <p:attrName>style.visibility</p:attrName>
                                        </p:attrNameLst>
                                      </p:cBhvr>
                                      <p:to>
                                        <p:strVal val="visible"/>
                                      </p:to>
                                    </p:set>
                                    <p:anim calcmode="lin" valueType="num">
                                      <p:cBhvr additive="base">
                                        <p:cTn id="45" dur="500" fill="hold"/>
                                        <p:tgtEl>
                                          <p:spTgt spid="59416"/>
                                        </p:tgtEl>
                                        <p:attrNameLst>
                                          <p:attrName>ppt_x</p:attrName>
                                        </p:attrNameLst>
                                      </p:cBhvr>
                                      <p:tavLst>
                                        <p:tav tm="0">
                                          <p:val>
                                            <p:strVal val="1+#ppt_w/2"/>
                                          </p:val>
                                        </p:tav>
                                        <p:tav tm="100000">
                                          <p:val>
                                            <p:strVal val="#ppt_x"/>
                                          </p:val>
                                        </p:tav>
                                      </p:tavLst>
                                    </p:anim>
                                    <p:anim calcmode="lin" valueType="num">
                                      <p:cBhvr additive="base">
                                        <p:cTn id="46" dur="500" fill="hold"/>
                                        <p:tgtEl>
                                          <p:spTgt spid="59416"/>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0"/>
                                  </p:stCondLst>
                                  <p:childTnLst>
                                    <p:set>
                                      <p:cBhvr>
                                        <p:cTn id="48" dur="1" fill="hold">
                                          <p:stCondLst>
                                            <p:cond delay="0"/>
                                          </p:stCondLst>
                                        </p:cTn>
                                        <p:tgtEl>
                                          <p:spTgt spid="59417"/>
                                        </p:tgtEl>
                                        <p:attrNameLst>
                                          <p:attrName>style.visibility</p:attrName>
                                        </p:attrNameLst>
                                      </p:cBhvr>
                                      <p:to>
                                        <p:strVal val="visible"/>
                                      </p:to>
                                    </p:set>
                                    <p:anim calcmode="lin" valueType="num">
                                      <p:cBhvr additive="base">
                                        <p:cTn id="49" dur="500" fill="hold"/>
                                        <p:tgtEl>
                                          <p:spTgt spid="59417"/>
                                        </p:tgtEl>
                                        <p:attrNameLst>
                                          <p:attrName>ppt_x</p:attrName>
                                        </p:attrNameLst>
                                      </p:cBhvr>
                                      <p:tavLst>
                                        <p:tav tm="0">
                                          <p:val>
                                            <p:strVal val="1+#ppt_w/2"/>
                                          </p:val>
                                        </p:tav>
                                        <p:tav tm="100000">
                                          <p:val>
                                            <p:strVal val="#ppt_x"/>
                                          </p:val>
                                        </p:tav>
                                      </p:tavLst>
                                    </p:anim>
                                    <p:anim calcmode="lin" valueType="num">
                                      <p:cBhvr additive="base">
                                        <p:cTn id="50" dur="500" fill="hold"/>
                                        <p:tgtEl>
                                          <p:spTgt spid="59417"/>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0"/>
                                  </p:stCondLst>
                                  <p:childTnLst>
                                    <p:set>
                                      <p:cBhvr>
                                        <p:cTn id="52" dur="1" fill="hold">
                                          <p:stCondLst>
                                            <p:cond delay="0"/>
                                          </p:stCondLst>
                                        </p:cTn>
                                        <p:tgtEl>
                                          <p:spTgt spid="59418"/>
                                        </p:tgtEl>
                                        <p:attrNameLst>
                                          <p:attrName>style.visibility</p:attrName>
                                        </p:attrNameLst>
                                      </p:cBhvr>
                                      <p:to>
                                        <p:strVal val="visible"/>
                                      </p:to>
                                    </p:set>
                                    <p:anim calcmode="lin" valueType="num">
                                      <p:cBhvr additive="base">
                                        <p:cTn id="53" dur="500" fill="hold"/>
                                        <p:tgtEl>
                                          <p:spTgt spid="59418"/>
                                        </p:tgtEl>
                                        <p:attrNameLst>
                                          <p:attrName>ppt_x</p:attrName>
                                        </p:attrNameLst>
                                      </p:cBhvr>
                                      <p:tavLst>
                                        <p:tav tm="0">
                                          <p:val>
                                            <p:strVal val="1+#ppt_w/2"/>
                                          </p:val>
                                        </p:tav>
                                        <p:tav tm="100000">
                                          <p:val>
                                            <p:strVal val="#ppt_x"/>
                                          </p:val>
                                        </p:tav>
                                      </p:tavLst>
                                    </p:anim>
                                    <p:anim calcmode="lin" valueType="num">
                                      <p:cBhvr additive="base">
                                        <p:cTn id="54" dur="500" fill="hold"/>
                                        <p:tgtEl>
                                          <p:spTgt spid="59418"/>
                                        </p:tgtEl>
                                        <p:attrNameLst>
                                          <p:attrName>ppt_y</p:attrName>
                                        </p:attrNameLst>
                                      </p:cBhvr>
                                      <p:tavLst>
                                        <p:tav tm="0">
                                          <p:val>
                                            <p:strVal val="0-#ppt_h/2"/>
                                          </p:val>
                                        </p:tav>
                                        <p:tav tm="100000">
                                          <p:val>
                                            <p:strVal val="#ppt_y"/>
                                          </p:val>
                                        </p:tav>
                                      </p:tavLst>
                                    </p:anim>
                                  </p:childTnLst>
                                </p:cTn>
                              </p:par>
                              <p:par>
                                <p:cTn id="55" presetID="2" presetClass="entr" presetSubtype="3" fill="hold" grpId="0" nodeType="withEffect">
                                  <p:stCondLst>
                                    <p:cond delay="0"/>
                                  </p:stCondLst>
                                  <p:childTnLst>
                                    <p:set>
                                      <p:cBhvr>
                                        <p:cTn id="56" dur="1" fill="hold">
                                          <p:stCondLst>
                                            <p:cond delay="0"/>
                                          </p:stCondLst>
                                        </p:cTn>
                                        <p:tgtEl>
                                          <p:spTgt spid="59419"/>
                                        </p:tgtEl>
                                        <p:attrNameLst>
                                          <p:attrName>style.visibility</p:attrName>
                                        </p:attrNameLst>
                                      </p:cBhvr>
                                      <p:to>
                                        <p:strVal val="visible"/>
                                      </p:to>
                                    </p:set>
                                    <p:anim calcmode="lin" valueType="num">
                                      <p:cBhvr additive="base">
                                        <p:cTn id="57" dur="500" fill="hold"/>
                                        <p:tgtEl>
                                          <p:spTgt spid="59419"/>
                                        </p:tgtEl>
                                        <p:attrNameLst>
                                          <p:attrName>ppt_x</p:attrName>
                                        </p:attrNameLst>
                                      </p:cBhvr>
                                      <p:tavLst>
                                        <p:tav tm="0">
                                          <p:val>
                                            <p:strVal val="1+#ppt_w/2"/>
                                          </p:val>
                                        </p:tav>
                                        <p:tav tm="100000">
                                          <p:val>
                                            <p:strVal val="#ppt_x"/>
                                          </p:val>
                                        </p:tav>
                                      </p:tavLst>
                                    </p:anim>
                                    <p:anim calcmode="lin" valueType="num">
                                      <p:cBhvr additive="base">
                                        <p:cTn id="58" dur="500" fill="hold"/>
                                        <p:tgtEl>
                                          <p:spTgt spid="59419"/>
                                        </p:tgtEl>
                                        <p:attrNameLst>
                                          <p:attrName>ppt_y</p:attrName>
                                        </p:attrNameLst>
                                      </p:cBhvr>
                                      <p:tavLst>
                                        <p:tav tm="0">
                                          <p:val>
                                            <p:strVal val="0-#ppt_h/2"/>
                                          </p:val>
                                        </p:tav>
                                        <p:tav tm="100000">
                                          <p:val>
                                            <p:strVal val="#ppt_y"/>
                                          </p:val>
                                        </p:tav>
                                      </p:tavLst>
                                    </p:anim>
                                  </p:childTnLst>
                                </p:cTn>
                              </p:par>
                              <p:par>
                                <p:cTn id="59" presetID="2" presetClass="entr" presetSubtype="3" fill="hold" grpId="0" nodeType="withEffect">
                                  <p:stCondLst>
                                    <p:cond delay="0"/>
                                  </p:stCondLst>
                                  <p:childTnLst>
                                    <p:set>
                                      <p:cBhvr>
                                        <p:cTn id="60" dur="1" fill="hold">
                                          <p:stCondLst>
                                            <p:cond delay="0"/>
                                          </p:stCondLst>
                                        </p:cTn>
                                        <p:tgtEl>
                                          <p:spTgt spid="59420"/>
                                        </p:tgtEl>
                                        <p:attrNameLst>
                                          <p:attrName>style.visibility</p:attrName>
                                        </p:attrNameLst>
                                      </p:cBhvr>
                                      <p:to>
                                        <p:strVal val="visible"/>
                                      </p:to>
                                    </p:set>
                                    <p:anim calcmode="lin" valueType="num">
                                      <p:cBhvr additive="base">
                                        <p:cTn id="61" dur="500" fill="hold"/>
                                        <p:tgtEl>
                                          <p:spTgt spid="59420"/>
                                        </p:tgtEl>
                                        <p:attrNameLst>
                                          <p:attrName>ppt_x</p:attrName>
                                        </p:attrNameLst>
                                      </p:cBhvr>
                                      <p:tavLst>
                                        <p:tav tm="0">
                                          <p:val>
                                            <p:strVal val="1+#ppt_w/2"/>
                                          </p:val>
                                        </p:tav>
                                        <p:tav tm="100000">
                                          <p:val>
                                            <p:strVal val="#ppt_x"/>
                                          </p:val>
                                        </p:tav>
                                      </p:tavLst>
                                    </p:anim>
                                    <p:anim calcmode="lin" valueType="num">
                                      <p:cBhvr additive="base">
                                        <p:cTn id="62" dur="500" fill="hold"/>
                                        <p:tgtEl>
                                          <p:spTgt spid="59420"/>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9403"/>
                                        </p:tgtEl>
                                        <p:attrNameLst>
                                          <p:attrName>style.visibility</p:attrName>
                                        </p:attrNameLst>
                                      </p:cBhvr>
                                      <p:to>
                                        <p:strVal val="visible"/>
                                      </p:to>
                                    </p:set>
                                    <p:animEffect transition="in" filter="wipe(down)">
                                      <p:cBhvr>
                                        <p:cTn id="67" dur="500"/>
                                        <p:tgtEl>
                                          <p:spTgt spid="5940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9404"/>
                                        </p:tgtEl>
                                        <p:attrNameLst>
                                          <p:attrName>style.visibility</p:attrName>
                                        </p:attrNameLst>
                                      </p:cBhvr>
                                      <p:to>
                                        <p:strVal val="visible"/>
                                      </p:to>
                                    </p:set>
                                    <p:animEffect transition="in" filter="wipe(down)">
                                      <p:cBhvr>
                                        <p:cTn id="70" dur="500"/>
                                        <p:tgtEl>
                                          <p:spTgt spid="5940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9421"/>
                                        </p:tgtEl>
                                        <p:attrNameLst>
                                          <p:attrName>style.visibility</p:attrName>
                                        </p:attrNameLst>
                                      </p:cBhvr>
                                      <p:to>
                                        <p:strVal val="visible"/>
                                      </p:to>
                                    </p:set>
                                    <p:animEffect transition="in" filter="wipe(down)">
                                      <p:cBhvr>
                                        <p:cTn id="73" dur="500"/>
                                        <p:tgtEl>
                                          <p:spTgt spid="5942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9407"/>
                                        </p:tgtEl>
                                        <p:attrNameLst>
                                          <p:attrName>style.visibility</p:attrName>
                                        </p:attrNameLst>
                                      </p:cBhvr>
                                      <p:to>
                                        <p:strVal val="visible"/>
                                      </p:to>
                                    </p:set>
                                    <p:animEffect transition="in" filter="wipe(down)">
                                      <p:cBhvr>
                                        <p:cTn id="78" dur="500"/>
                                        <p:tgtEl>
                                          <p:spTgt spid="5940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59405"/>
                                        </p:tgtEl>
                                        <p:attrNameLst>
                                          <p:attrName>style.visibility</p:attrName>
                                        </p:attrNameLst>
                                      </p:cBhvr>
                                      <p:to>
                                        <p:strVal val="visible"/>
                                      </p:to>
                                    </p:set>
                                    <p:animEffect transition="in" filter="wipe(right)">
                                      <p:cBhvr>
                                        <p:cTn id="83" dur="500"/>
                                        <p:tgtEl>
                                          <p:spTgt spid="59405"/>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59406"/>
                                        </p:tgtEl>
                                        <p:attrNameLst>
                                          <p:attrName>style.visibility</p:attrName>
                                        </p:attrNameLst>
                                      </p:cBhvr>
                                      <p:to>
                                        <p:strVal val="visible"/>
                                      </p:to>
                                    </p:set>
                                    <p:animEffect transition="in" filter="wipe(right)">
                                      <p:cBhvr>
                                        <p:cTn id="86" dur="500"/>
                                        <p:tgtEl>
                                          <p:spTgt spid="5940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9400"/>
                                        </p:tgtEl>
                                        <p:attrNameLst>
                                          <p:attrName>style.visibility</p:attrName>
                                        </p:attrNameLst>
                                      </p:cBhvr>
                                      <p:to>
                                        <p:strVal val="visible"/>
                                      </p:to>
                                    </p:set>
                                    <p:animEffect transition="in" filter="wipe(right)">
                                      <p:cBhvr>
                                        <p:cTn id="89" dur="500"/>
                                        <p:tgtEl>
                                          <p:spTgt spid="5940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59401"/>
                                        </p:tgtEl>
                                        <p:attrNameLst>
                                          <p:attrName>style.visibility</p:attrName>
                                        </p:attrNameLst>
                                      </p:cBhvr>
                                      <p:to>
                                        <p:strVal val="visible"/>
                                      </p:to>
                                    </p:set>
                                    <p:animEffect transition="in" filter="wipe(right)">
                                      <p:cBhvr>
                                        <p:cTn id="94" dur="500"/>
                                        <p:tgtEl>
                                          <p:spTgt spid="59401"/>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59402"/>
                                        </p:tgtEl>
                                        <p:attrNameLst>
                                          <p:attrName>style.visibility</p:attrName>
                                        </p:attrNameLst>
                                      </p:cBhvr>
                                      <p:to>
                                        <p:strVal val="visible"/>
                                      </p:to>
                                    </p:set>
                                    <p:animEffect transition="in" filter="wipe(right)">
                                      <p:cBhvr>
                                        <p:cTn id="97" dur="500"/>
                                        <p:tgtEl>
                                          <p:spTgt spid="5940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9411"/>
                                        </p:tgtEl>
                                        <p:attrNameLst>
                                          <p:attrName>style.visibility</p:attrName>
                                        </p:attrNameLst>
                                      </p:cBhvr>
                                      <p:to>
                                        <p:strVal val="visible"/>
                                      </p:to>
                                    </p:set>
                                    <p:animEffect transition="in" filter="wipe(left)">
                                      <p:cBhvr>
                                        <p:cTn id="102" dur="500"/>
                                        <p:tgtEl>
                                          <p:spTgt spid="5941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9422"/>
                                        </p:tgtEl>
                                        <p:attrNameLst>
                                          <p:attrName>style.visibility</p:attrName>
                                        </p:attrNameLst>
                                      </p:cBhvr>
                                      <p:to>
                                        <p:strVal val="visible"/>
                                      </p:to>
                                    </p:set>
                                    <p:animEffect transition="in" filter="wipe(left)">
                                      <p:cBhvr>
                                        <p:cTn id="105" dur="500"/>
                                        <p:tgtEl>
                                          <p:spTgt spid="59422"/>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59410"/>
                                        </p:tgtEl>
                                        <p:attrNameLst>
                                          <p:attrName>style.visibility</p:attrName>
                                        </p:attrNameLst>
                                      </p:cBhvr>
                                      <p:to>
                                        <p:strVal val="visible"/>
                                      </p:to>
                                    </p:set>
                                    <p:animEffect transition="in" filter="wipe(left)">
                                      <p:cBhvr>
                                        <p:cTn id="108" dur="500"/>
                                        <p:tgtEl>
                                          <p:spTgt spid="5941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59409"/>
                                        </p:tgtEl>
                                        <p:attrNameLst>
                                          <p:attrName>style.visibility</p:attrName>
                                        </p:attrNameLst>
                                      </p:cBhvr>
                                      <p:to>
                                        <p:strVal val="visible"/>
                                      </p:to>
                                    </p:set>
                                    <p:animEffect transition="in" filter="wipe(left)">
                                      <p:cBhvr>
                                        <p:cTn id="113" dur="500"/>
                                        <p:tgtEl>
                                          <p:spTgt spid="59409"/>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59408"/>
                                        </p:tgtEl>
                                        <p:attrNameLst>
                                          <p:attrName>style.visibility</p:attrName>
                                        </p:attrNameLst>
                                      </p:cBhvr>
                                      <p:to>
                                        <p:strVal val="visible"/>
                                      </p:to>
                                    </p:set>
                                    <p:animEffect transition="in" filter="wipe(left)">
                                      <p:cBhvr>
                                        <p:cTn id="116" dur="500"/>
                                        <p:tgtEl>
                                          <p:spTgt spid="59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P spid="59396" grpId="0" animBg="1"/>
      <p:bldP spid="59397" grpId="0" animBg="1"/>
      <p:bldP spid="59398" grpId="0" animBg="1"/>
      <p:bldP spid="59399" grpId="0" animBg="1"/>
      <p:bldP spid="59400" grpId="0" animBg="1"/>
      <p:bldP spid="59401" grpId="0" animBg="1"/>
      <p:bldP spid="59402" grpId="0" animBg="1"/>
      <p:bldP spid="59403" grpId="0" animBg="1"/>
      <p:bldP spid="59404" grpId="0" animBg="1"/>
      <p:bldP spid="59405" grpId="0" animBg="1"/>
      <p:bldP spid="59406" grpId="0" animBg="1"/>
      <p:bldP spid="59407" grpId="0" animBg="1"/>
      <p:bldP spid="59408" grpId="0" animBg="1"/>
      <p:bldP spid="59409" grpId="0" animBg="1"/>
      <p:bldP spid="59410" grpId="0" animBg="1"/>
      <p:bldP spid="59411" grpId="0" animBg="1"/>
      <p:bldP spid="59412" grpId="0" animBg="1"/>
      <p:bldP spid="59413" grpId="0" animBg="1"/>
      <p:bldP spid="59414" grpId="0" animBg="1"/>
      <p:bldP spid="59415" grpId="0" animBg="1"/>
      <p:bldP spid="59416" grpId="0" animBg="1"/>
      <p:bldP spid="59417" grpId="0" animBg="1"/>
      <p:bldP spid="59418" grpId="0" animBg="1"/>
      <p:bldP spid="59419" grpId="0" animBg="1"/>
      <p:bldP spid="59420" grpId="0" animBg="1"/>
      <p:bldP spid="59421" grpId="0" animBg="1"/>
      <p:bldP spid="594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p:txBody>
          <a:bodyPr/>
          <a:lstStyle/>
          <a:p>
            <a:pPr eaLnBrk="1" hangingPunct="1"/>
            <a:r>
              <a:rPr lang="en-US" smtClean="0"/>
              <a:t>Subcontractors</a:t>
            </a:r>
          </a:p>
          <a:p>
            <a:pPr lvl="1" eaLnBrk="1" hangingPunct="1"/>
            <a:r>
              <a:rPr lang="en-US" smtClean="0"/>
              <a:t>Square Feet </a:t>
            </a:r>
          </a:p>
          <a:p>
            <a:pPr lvl="1" eaLnBrk="1" hangingPunct="1"/>
            <a:r>
              <a:rPr lang="en-US" smtClean="0"/>
              <a:t>CFM</a:t>
            </a:r>
          </a:p>
          <a:p>
            <a:pPr lvl="1" eaLnBrk="1" hangingPunct="1"/>
            <a:r>
              <a:rPr lang="en-US" smtClean="0"/>
              <a:t>Control Points</a:t>
            </a:r>
          </a:p>
          <a:p>
            <a:pPr eaLnBrk="1" hangingPunct="1"/>
            <a:r>
              <a:rPr lang="en-US" smtClean="0"/>
              <a:t>Job Expense</a:t>
            </a:r>
          </a:p>
          <a:p>
            <a:pPr eaLnBrk="1" hangingPunct="1"/>
            <a:r>
              <a:rPr lang="en-US" smtClean="0"/>
              <a:t>Mark Up</a:t>
            </a:r>
          </a:p>
          <a:p>
            <a:pPr eaLnBrk="1" hangingPunct="1"/>
            <a:r>
              <a:rPr lang="en-US" smtClean="0"/>
              <a:t>Final Summary</a:t>
            </a:r>
          </a:p>
          <a:p>
            <a:pPr eaLnBrk="1" hangingPunct="1"/>
            <a:r>
              <a:rPr lang="en-US" smtClean="0"/>
              <a:t>Proposal</a:t>
            </a:r>
          </a:p>
        </p:txBody>
      </p:sp>
      <p:sp>
        <p:nvSpPr>
          <p:cNvPr id="25603" name="Rectangle 3"/>
          <p:cNvSpPr>
            <a:spLocks noChangeArrowheads="1"/>
          </p:cNvSpPr>
          <p:nvPr/>
        </p:nvSpPr>
        <p:spPr bwMode="auto">
          <a:xfrm>
            <a:off x="1524000" y="381000"/>
            <a:ext cx="4876800" cy="838200"/>
          </a:xfrm>
          <a:prstGeom prst="rect">
            <a:avLst/>
          </a:prstGeom>
          <a:solidFill>
            <a:srgbClr val="FAE86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600" b="1" i="1">
                <a:solidFill>
                  <a:schemeClr val="accent2"/>
                </a:solidFill>
              </a:rPr>
              <a:t> Modular Estimating</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Contractors who are short term successful, “Good Contractors”</a:t>
            </a:r>
            <a:endParaRPr lang="en-US" dirty="0"/>
          </a:p>
        </p:txBody>
      </p:sp>
      <p:sp>
        <p:nvSpPr>
          <p:cNvPr id="4" name="Content Placeholder 3"/>
          <p:cNvSpPr>
            <a:spLocks noGrp="1"/>
          </p:cNvSpPr>
          <p:nvPr>
            <p:ph idx="1"/>
          </p:nvPr>
        </p:nvSpPr>
        <p:spPr>
          <a:xfrm>
            <a:off x="2460423" y="2249510"/>
            <a:ext cx="8915400" cy="3777622"/>
          </a:xfrm>
        </p:spPr>
        <p:txBody>
          <a:bodyPr>
            <a:normAutofit/>
          </a:bodyPr>
          <a:lstStyle/>
          <a:p>
            <a:r>
              <a:rPr lang="en-US" sz="2000" dirty="0" smtClean="0"/>
              <a:t>Expanding market where show up is good enough</a:t>
            </a:r>
          </a:p>
          <a:p>
            <a:r>
              <a:rPr lang="en-US" sz="2000" dirty="0" smtClean="0"/>
              <a:t>Bad leader with great field people, often happens in second generation companies</a:t>
            </a:r>
          </a:p>
          <a:p>
            <a:r>
              <a:rPr lang="en-US" sz="2000" dirty="0" smtClean="0"/>
              <a:t>Great relationship with a growing customer</a:t>
            </a:r>
          </a:p>
          <a:p>
            <a:r>
              <a:rPr lang="en-US" sz="2000" dirty="0" smtClean="0"/>
              <a:t>Fell into a niche</a:t>
            </a:r>
          </a:p>
          <a:p>
            <a:pPr lvl="1"/>
            <a:r>
              <a:rPr lang="en-US" sz="2000" dirty="0" smtClean="0"/>
              <a:t>Data Centers</a:t>
            </a:r>
          </a:p>
          <a:p>
            <a:pPr lvl="1"/>
            <a:r>
              <a:rPr lang="en-US" sz="2000" dirty="0" smtClean="0"/>
              <a:t>Hi-purity piping</a:t>
            </a:r>
          </a:p>
          <a:p>
            <a:pPr lvl="1"/>
            <a:r>
              <a:rPr lang="en-US" sz="2000" dirty="0" smtClean="0"/>
              <a:t>Fueling stations</a:t>
            </a:r>
          </a:p>
          <a:p>
            <a:pPr lvl="1"/>
            <a:r>
              <a:rPr lang="en-US" sz="2000" dirty="0" smtClean="0"/>
              <a:t>Service</a:t>
            </a:r>
            <a:endParaRPr lang="en-US" sz="2000" dirty="0"/>
          </a:p>
        </p:txBody>
      </p:sp>
    </p:spTree>
    <p:extLst>
      <p:ext uri="{BB962C8B-B14F-4D97-AF65-F5344CB8AC3E}">
        <p14:creationId xmlns:p14="http://schemas.microsoft.com/office/powerpoint/2010/main" val="4091351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0"/>
            <a:ext cx="6748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Companies Sell It</a:t>
            </a:r>
          </a:p>
        </p:txBody>
      </p:sp>
      <p:sp>
        <p:nvSpPr>
          <p:cNvPr id="27651" name="Rectangle 3"/>
          <p:cNvSpPr>
            <a:spLocks noGrp="1" noChangeArrowheads="1"/>
          </p:cNvSpPr>
          <p:nvPr>
            <p:ph type="body" idx="1"/>
          </p:nvPr>
        </p:nvSpPr>
        <p:spPr/>
        <p:txBody>
          <a:bodyPr/>
          <a:lstStyle/>
          <a:p>
            <a:pPr eaLnBrk="1" hangingPunct="1"/>
            <a:r>
              <a:rPr lang="en-US" smtClean="0"/>
              <a:t>Parametric Cost Estimating System</a:t>
            </a:r>
          </a:p>
          <a:p>
            <a:pPr eaLnBrk="1" hangingPunct="1"/>
            <a:r>
              <a:rPr lang="en-US" smtClean="0"/>
              <a:t>Means</a:t>
            </a:r>
          </a:p>
          <a:p>
            <a:pPr eaLnBrk="1" hangingPunct="1"/>
            <a:r>
              <a:rPr lang="en-US" smtClean="0"/>
              <a:t>McGraw Hill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3943" y="624403"/>
            <a:ext cx="8911687" cy="1280890"/>
          </a:xfrm>
        </p:spPr>
        <p:txBody>
          <a:bodyPr>
            <a:normAutofit/>
          </a:bodyPr>
          <a:lstStyle/>
          <a:p>
            <a:r>
              <a:rPr lang="en-US" sz="4400" dirty="0" smtClean="0"/>
              <a:t>Pre-Construction Planning</a:t>
            </a:r>
            <a:endParaRPr lang="en-US" sz="4400" dirty="0"/>
          </a:p>
        </p:txBody>
      </p:sp>
      <p:sp>
        <p:nvSpPr>
          <p:cNvPr id="5" name="Text Placeholder 4"/>
          <p:cNvSpPr>
            <a:spLocks noGrp="1"/>
          </p:cNvSpPr>
          <p:nvPr>
            <p:ph type="body" idx="1"/>
          </p:nvPr>
        </p:nvSpPr>
        <p:spPr/>
        <p:txBody>
          <a:bodyPr/>
          <a:lstStyle/>
          <a:p>
            <a:r>
              <a:rPr lang="en-US" sz="2800" dirty="0" smtClean="0"/>
              <a:t>John Wooden</a:t>
            </a:r>
            <a:endParaRPr lang="en-US" sz="2800" dirty="0"/>
          </a:p>
        </p:txBody>
      </p:sp>
      <p:sp>
        <p:nvSpPr>
          <p:cNvPr id="6" name="Content Placeholder 5"/>
          <p:cNvSpPr>
            <a:spLocks noGrp="1"/>
          </p:cNvSpPr>
          <p:nvPr>
            <p:ph sz="half" idx="2"/>
          </p:nvPr>
        </p:nvSpPr>
        <p:spPr/>
        <p:txBody>
          <a:bodyPr>
            <a:normAutofit/>
          </a:bodyPr>
          <a:lstStyle/>
          <a:p>
            <a:r>
              <a:rPr lang="en-US" sz="2000" dirty="0" smtClean="0"/>
              <a:t>When everyone is thinking the same, no one is thinking.</a:t>
            </a:r>
          </a:p>
          <a:p>
            <a:r>
              <a:rPr lang="en-US" sz="2000" dirty="0" smtClean="0"/>
              <a:t>The most important key to achieving great success is to decide upon your goal and launch, get started, take action, move.</a:t>
            </a:r>
          </a:p>
          <a:p>
            <a:r>
              <a:rPr lang="en-US" sz="2000" dirty="0" smtClean="0"/>
              <a:t>The devil is not in the details, success is in the details.  </a:t>
            </a:r>
            <a:endParaRPr lang="en-US" sz="2000" dirty="0"/>
          </a:p>
        </p:txBody>
      </p:sp>
      <p:sp>
        <p:nvSpPr>
          <p:cNvPr id="7" name="Text Placeholder 6"/>
          <p:cNvSpPr>
            <a:spLocks noGrp="1"/>
          </p:cNvSpPr>
          <p:nvPr>
            <p:ph type="body" sz="quarter" idx="3"/>
          </p:nvPr>
        </p:nvSpPr>
        <p:spPr/>
        <p:txBody>
          <a:bodyPr/>
          <a:lstStyle/>
          <a:p>
            <a:r>
              <a:rPr lang="en-US" sz="2800" dirty="0" smtClean="0"/>
              <a:t>Solomon</a:t>
            </a:r>
            <a:endParaRPr lang="en-US" sz="2800" dirty="0"/>
          </a:p>
        </p:txBody>
      </p:sp>
      <p:sp>
        <p:nvSpPr>
          <p:cNvPr id="8" name="Content Placeholder 7"/>
          <p:cNvSpPr>
            <a:spLocks noGrp="1"/>
          </p:cNvSpPr>
          <p:nvPr>
            <p:ph sz="quarter" idx="4"/>
          </p:nvPr>
        </p:nvSpPr>
        <p:spPr/>
        <p:txBody>
          <a:bodyPr>
            <a:normAutofit/>
          </a:bodyPr>
          <a:lstStyle/>
          <a:p>
            <a:r>
              <a:rPr lang="en-US" sz="2400" dirty="0" smtClean="0"/>
              <a:t>Any enterprise is built by wise planning, becomes strong through common sense, and profits wonderfully by keeping abreast of the facts. </a:t>
            </a:r>
            <a:endParaRPr lang="en-US" sz="2400" dirty="0"/>
          </a:p>
        </p:txBody>
      </p:sp>
    </p:spTree>
    <p:extLst>
      <p:ext uri="{BB962C8B-B14F-4D97-AF65-F5344CB8AC3E}">
        <p14:creationId xmlns:p14="http://schemas.microsoft.com/office/powerpoint/2010/main" val="96908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Pre-Construction Planning</a:t>
            </a:r>
            <a:endParaRPr lang="en-US" dirty="0"/>
          </a:p>
        </p:txBody>
      </p:sp>
      <p:sp>
        <p:nvSpPr>
          <p:cNvPr id="3" name="Text Placeholder 2"/>
          <p:cNvSpPr>
            <a:spLocks noGrp="1"/>
          </p:cNvSpPr>
          <p:nvPr>
            <p:ph type="body" idx="1"/>
          </p:nvPr>
        </p:nvSpPr>
        <p:spPr/>
        <p:txBody>
          <a:bodyPr/>
          <a:lstStyle/>
          <a:p>
            <a:r>
              <a:rPr lang="en-US" dirty="0" smtClean="0"/>
              <a:t>Jim Collins</a:t>
            </a:r>
            <a:endParaRPr lang="en-US" dirty="0"/>
          </a:p>
        </p:txBody>
      </p:sp>
      <p:sp>
        <p:nvSpPr>
          <p:cNvPr id="4" name="Content Placeholder 3"/>
          <p:cNvSpPr>
            <a:spLocks noGrp="1"/>
          </p:cNvSpPr>
          <p:nvPr>
            <p:ph sz="half" idx="2"/>
          </p:nvPr>
        </p:nvSpPr>
        <p:spPr/>
        <p:txBody>
          <a:bodyPr>
            <a:noAutofit/>
          </a:bodyPr>
          <a:lstStyle/>
          <a:p>
            <a:r>
              <a:rPr lang="en-US" dirty="0" smtClean="0"/>
              <a:t>“few companies have a culture of discipline. When you have disciplined people, you don’t need hierarchy. When you have disciplined thought, you don’t need bureaucracy. When you have disciplined action, you don’t need excessive controls. When you combine a culture of discipline with an ethic of entrepreneurship, you get the magical alchemy of great performance.</a:t>
            </a:r>
            <a:endParaRPr lang="en-US" dirty="0"/>
          </a:p>
        </p:txBody>
      </p:sp>
      <p:sp>
        <p:nvSpPr>
          <p:cNvPr id="5" name="Text Placeholder 4"/>
          <p:cNvSpPr>
            <a:spLocks noGrp="1"/>
          </p:cNvSpPr>
          <p:nvPr>
            <p:ph type="body" sz="quarter" idx="3"/>
          </p:nvPr>
        </p:nvSpPr>
        <p:spPr/>
        <p:txBody>
          <a:bodyPr/>
          <a:lstStyle/>
          <a:p>
            <a:r>
              <a:rPr lang="en-US" dirty="0" smtClean="0"/>
              <a:t>David Allen</a:t>
            </a:r>
            <a:endParaRPr lang="en-US" dirty="0"/>
          </a:p>
        </p:txBody>
      </p:sp>
      <p:sp>
        <p:nvSpPr>
          <p:cNvPr id="6" name="Content Placeholder 5"/>
          <p:cNvSpPr>
            <a:spLocks noGrp="1"/>
          </p:cNvSpPr>
          <p:nvPr>
            <p:ph sz="quarter" idx="4"/>
          </p:nvPr>
        </p:nvSpPr>
        <p:spPr/>
        <p:txBody>
          <a:bodyPr>
            <a:normAutofit/>
          </a:bodyPr>
          <a:lstStyle/>
          <a:p>
            <a:r>
              <a:rPr lang="en-US" dirty="0" smtClean="0"/>
              <a:t>“Simple, clear purpose and principles give rise to complex and intelligent behavior. Complex rules and regulations give rise to simple and stupid behavior. “</a:t>
            </a:r>
          </a:p>
          <a:p>
            <a:pPr lvl="1"/>
            <a:r>
              <a:rPr lang="en-US" sz="1800" dirty="0" smtClean="0"/>
              <a:t>Dee Hock</a:t>
            </a:r>
            <a:endParaRPr lang="en-US" sz="1800" dirty="0"/>
          </a:p>
        </p:txBody>
      </p:sp>
    </p:spTree>
    <p:extLst>
      <p:ext uri="{BB962C8B-B14F-4D97-AF65-F5344CB8AC3E}">
        <p14:creationId xmlns:p14="http://schemas.microsoft.com/office/powerpoint/2010/main" val="2860977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981200" y="274638"/>
            <a:ext cx="8229600" cy="258762"/>
          </a:xfrm>
        </p:spPr>
        <p:txBody>
          <a:bodyPr>
            <a:normAutofit fontScale="90000"/>
          </a:bodyPr>
          <a:lstStyle/>
          <a:p>
            <a:endParaRPr lang="en-US" dirty="0" smtClean="0"/>
          </a:p>
        </p:txBody>
      </p:sp>
      <p:pic>
        <p:nvPicPr>
          <p:cNvPr id="70659" name="Picture 2" descr="C:\Users\tleswilliams\Documents\tomko\M21.jpg"/>
          <p:cNvPicPr>
            <a:picLocks noChangeAspect="1" noChangeArrowheads="1"/>
          </p:cNvPicPr>
          <p:nvPr/>
        </p:nvPicPr>
        <p:blipFill>
          <a:blip r:embed="rId2" cstate="print"/>
          <a:srcRect/>
          <a:stretch>
            <a:fillRect/>
          </a:stretch>
        </p:blipFill>
        <p:spPr bwMode="auto">
          <a:xfrm>
            <a:off x="2241622" y="745404"/>
            <a:ext cx="8786596" cy="557523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837" y="1429555"/>
            <a:ext cx="8899302" cy="2355572"/>
          </a:xfrm>
        </p:spPr>
        <p:txBody>
          <a:bodyPr>
            <a:normAutofit fontScale="90000"/>
          </a:bodyPr>
          <a:lstStyle/>
          <a:p>
            <a:r>
              <a:rPr lang="en-US" dirty="0" smtClean="0"/>
              <a:t>“A well organized leader can get more done in two hours than a poorly organized coach in two days.”            														Wooden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99620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At your tables calculate the cost of a foreman, two journeymen, and two apprentices on an annual basis.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351220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Pre-Construction Planning</a:t>
            </a:r>
            <a:endParaRPr lang="en-US" sz="4000" dirty="0"/>
          </a:p>
        </p:txBody>
      </p:sp>
      <p:sp>
        <p:nvSpPr>
          <p:cNvPr id="3" name="Content Placeholder 2"/>
          <p:cNvSpPr>
            <a:spLocks noGrp="1"/>
          </p:cNvSpPr>
          <p:nvPr>
            <p:ph idx="1"/>
          </p:nvPr>
        </p:nvSpPr>
        <p:spPr/>
        <p:txBody>
          <a:bodyPr>
            <a:normAutofit/>
          </a:bodyPr>
          <a:lstStyle/>
          <a:p>
            <a:r>
              <a:rPr lang="en-US" sz="2400" dirty="0" smtClean="0"/>
              <a:t>Best companies, IT’S THE CULTURE</a:t>
            </a:r>
          </a:p>
          <a:p>
            <a:r>
              <a:rPr lang="en-US" sz="2400" dirty="0" smtClean="0"/>
              <a:t>Templates for everything, job cost, material purchasing, writing subcontracts, planning fabrication, SIP</a:t>
            </a:r>
          </a:p>
          <a:p>
            <a:r>
              <a:rPr lang="en-US" sz="2400" dirty="0" smtClean="0"/>
              <a:t>Do a manpower loading chart </a:t>
            </a:r>
          </a:p>
          <a:p>
            <a:r>
              <a:rPr lang="en-US" sz="2400" dirty="0" smtClean="0"/>
              <a:t>Senior management is involved</a:t>
            </a:r>
            <a:endParaRPr lang="en-US" sz="2400" dirty="0"/>
          </a:p>
        </p:txBody>
      </p:sp>
    </p:spTree>
    <p:extLst>
      <p:ext uri="{BB962C8B-B14F-4D97-AF65-F5344CB8AC3E}">
        <p14:creationId xmlns:p14="http://schemas.microsoft.com/office/powerpoint/2010/main" val="38277903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Job Cost Template</a:t>
            </a:r>
            <a:endParaRPr lang="en-US" sz="4000" dirty="0"/>
          </a:p>
        </p:txBody>
      </p:sp>
      <p:sp>
        <p:nvSpPr>
          <p:cNvPr id="3" name="Content Placeholder 2"/>
          <p:cNvSpPr>
            <a:spLocks noGrp="1"/>
          </p:cNvSpPr>
          <p:nvPr>
            <p:ph idx="1"/>
          </p:nvPr>
        </p:nvSpPr>
        <p:spPr/>
        <p:txBody>
          <a:bodyPr>
            <a:normAutofit/>
          </a:bodyPr>
          <a:lstStyle/>
          <a:p>
            <a:r>
              <a:rPr lang="en-US" sz="2400" dirty="0" smtClean="0"/>
              <a:t>Used for every job so that the process is clear and consistent</a:t>
            </a:r>
          </a:p>
          <a:p>
            <a:r>
              <a:rPr lang="en-US" sz="2400" dirty="0" smtClean="0"/>
              <a:t>Labor is broken down into area specific labor loaded craft codes so that the productivity can be tracked and the foreman can “own” the activity</a:t>
            </a:r>
          </a:p>
          <a:p>
            <a:r>
              <a:rPr lang="en-US" sz="2400" dirty="0" smtClean="0"/>
              <a:t>The estimate is pulled together in the same form as the job cost will be tracked</a:t>
            </a:r>
          </a:p>
          <a:p>
            <a:r>
              <a:rPr lang="en-US" sz="2400" dirty="0" smtClean="0"/>
              <a:t>Same form allows you to use “Big Data”</a:t>
            </a:r>
            <a:endParaRPr lang="en-US" sz="2400" dirty="0"/>
          </a:p>
        </p:txBody>
      </p:sp>
    </p:spTree>
    <p:extLst>
      <p:ext uri="{BB962C8B-B14F-4D97-AF65-F5344CB8AC3E}">
        <p14:creationId xmlns:p14="http://schemas.microsoft.com/office/powerpoint/2010/main" val="1011465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The Devil is not in the details, SUCCESS is in the details</a:t>
            </a:r>
            <a:endParaRPr lang="en-US" dirty="0"/>
          </a:p>
        </p:txBody>
      </p:sp>
      <p:sp>
        <p:nvSpPr>
          <p:cNvPr id="5" name="Subtitle 4"/>
          <p:cNvSpPr>
            <a:spLocks noGrp="1"/>
          </p:cNvSpPr>
          <p:nvPr>
            <p:ph type="subTitle" idx="1"/>
          </p:nvPr>
        </p:nvSpPr>
        <p:spPr>
          <a:xfrm>
            <a:off x="5486961" y="5241018"/>
            <a:ext cx="6017652" cy="1126283"/>
          </a:xfrm>
        </p:spPr>
        <p:txBody>
          <a:bodyPr>
            <a:normAutofit/>
          </a:bodyPr>
          <a:lstStyle/>
          <a:p>
            <a:r>
              <a:rPr lang="en-US" sz="2400" dirty="0" smtClean="0"/>
              <a:t>John Wooden</a:t>
            </a:r>
            <a:endParaRPr lang="en-US" sz="2400" dirty="0"/>
          </a:p>
        </p:txBody>
      </p:sp>
    </p:spTree>
    <p:extLst>
      <p:ext uri="{BB962C8B-B14F-4D97-AF65-F5344CB8AC3E}">
        <p14:creationId xmlns:p14="http://schemas.microsoft.com/office/powerpoint/2010/main" val="33921805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the greatest enemy of the best?</a:t>
            </a:r>
            <a:endParaRPr lang="en-US" dirty="0"/>
          </a:p>
        </p:txBody>
      </p:sp>
      <p:sp>
        <p:nvSpPr>
          <p:cNvPr id="3" name="Subtitle 2"/>
          <p:cNvSpPr>
            <a:spLocks noGrp="1"/>
          </p:cNvSpPr>
          <p:nvPr>
            <p:ph type="subTitle" idx="1"/>
          </p:nvPr>
        </p:nvSpPr>
        <p:spPr>
          <a:xfrm>
            <a:off x="5862500" y="5386979"/>
            <a:ext cx="8915399" cy="1126283"/>
          </a:xfrm>
        </p:spPr>
        <p:txBody>
          <a:bodyPr>
            <a:normAutofit/>
          </a:bodyPr>
          <a:lstStyle/>
          <a:p>
            <a:r>
              <a:rPr lang="en-US" sz="4800" dirty="0" smtClean="0">
                <a:solidFill>
                  <a:srgbClr val="FF0000"/>
                </a:solidFill>
              </a:rPr>
              <a:t>THE GOOD</a:t>
            </a:r>
            <a:endParaRPr lang="en-US" sz="4800" dirty="0">
              <a:solidFill>
                <a:srgbClr val="FF0000"/>
              </a:solidFill>
            </a:endParaRPr>
          </a:p>
        </p:txBody>
      </p:sp>
    </p:spTree>
    <p:extLst>
      <p:ext uri="{BB962C8B-B14F-4D97-AF65-F5344CB8AC3E}">
        <p14:creationId xmlns:p14="http://schemas.microsoft.com/office/powerpoint/2010/main" val="2060199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Templates</a:t>
            </a:r>
            <a:endParaRPr lang="en-US" dirty="0"/>
          </a:p>
        </p:txBody>
      </p:sp>
      <p:sp>
        <p:nvSpPr>
          <p:cNvPr id="3" name="Content Placeholder 2"/>
          <p:cNvSpPr>
            <a:spLocks noGrp="1"/>
          </p:cNvSpPr>
          <p:nvPr>
            <p:ph idx="1"/>
          </p:nvPr>
        </p:nvSpPr>
        <p:spPr/>
        <p:txBody>
          <a:bodyPr>
            <a:normAutofit/>
          </a:bodyPr>
          <a:lstStyle/>
          <a:p>
            <a:r>
              <a:rPr lang="en-US" sz="2400" dirty="0" smtClean="0"/>
              <a:t>Submittal/Equipment tracking</a:t>
            </a:r>
          </a:p>
          <a:p>
            <a:r>
              <a:rPr lang="en-US" sz="2400" dirty="0" smtClean="0"/>
              <a:t>Equipment purchasing</a:t>
            </a:r>
          </a:p>
          <a:p>
            <a:r>
              <a:rPr lang="en-US" sz="2400" dirty="0" smtClean="0"/>
              <a:t>Subcontract purchasing</a:t>
            </a:r>
          </a:p>
          <a:p>
            <a:r>
              <a:rPr lang="en-US" sz="2400" dirty="0" smtClean="0"/>
              <a:t>RFI Logs</a:t>
            </a:r>
          </a:p>
          <a:p>
            <a:r>
              <a:rPr lang="en-US" sz="2400" dirty="0" smtClean="0"/>
              <a:t>Change Order form</a:t>
            </a:r>
          </a:p>
          <a:p>
            <a:r>
              <a:rPr lang="en-US" sz="2400" dirty="0" smtClean="0"/>
              <a:t>Change Order logs</a:t>
            </a:r>
          </a:p>
          <a:p>
            <a:r>
              <a:rPr lang="en-US" sz="2400" dirty="0" smtClean="0"/>
              <a:t>Others?</a:t>
            </a:r>
            <a:endParaRPr lang="en-US" sz="2400" dirty="0"/>
          </a:p>
        </p:txBody>
      </p:sp>
    </p:spTree>
    <p:extLst>
      <p:ext uri="{BB962C8B-B14F-4D97-AF65-F5344CB8AC3E}">
        <p14:creationId xmlns:p14="http://schemas.microsoft.com/office/powerpoint/2010/main" val="22007767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Anticipation of </a:t>
            </a:r>
            <a:r>
              <a:rPr lang="en-US" dirty="0"/>
              <a:t>P</a:t>
            </a:r>
            <a:r>
              <a:rPr lang="en-US" dirty="0" smtClean="0"/>
              <a:t>roblems Activities</a:t>
            </a:r>
            <a:endParaRPr lang="en-US" dirty="0"/>
          </a:p>
        </p:txBody>
      </p:sp>
      <p:sp>
        <p:nvSpPr>
          <p:cNvPr id="3" name="Content Placeholder 2"/>
          <p:cNvSpPr>
            <a:spLocks noGrp="1"/>
          </p:cNvSpPr>
          <p:nvPr>
            <p:ph sz="half" idx="1"/>
          </p:nvPr>
        </p:nvSpPr>
        <p:spPr/>
        <p:txBody>
          <a:bodyPr>
            <a:normAutofit/>
          </a:bodyPr>
          <a:lstStyle/>
          <a:p>
            <a:r>
              <a:rPr lang="en-US" sz="1600" dirty="0" smtClean="0"/>
              <a:t>Electronic purchasing</a:t>
            </a:r>
          </a:p>
          <a:p>
            <a:pPr lvl="1"/>
            <a:r>
              <a:rPr lang="en-US" dirty="0" smtClean="0"/>
              <a:t>Done annually or as often as necessary</a:t>
            </a:r>
          </a:p>
          <a:p>
            <a:pPr lvl="1"/>
            <a:r>
              <a:rPr lang="en-US" dirty="0" smtClean="0"/>
              <a:t>Vendor does the pricing creating the intelligent electronic entry</a:t>
            </a:r>
          </a:p>
          <a:p>
            <a:pPr lvl="1"/>
            <a:r>
              <a:rPr lang="en-US" dirty="0" smtClean="0"/>
              <a:t>List can come from BIM, standard assemblies, field, shop, </a:t>
            </a:r>
            <a:r>
              <a:rPr lang="en-US" dirty="0" err="1" smtClean="0"/>
              <a:t>etc</a:t>
            </a:r>
            <a:endParaRPr lang="en-US" dirty="0" smtClean="0"/>
          </a:p>
          <a:p>
            <a:pPr lvl="1"/>
            <a:r>
              <a:rPr lang="en-US" dirty="0" smtClean="0"/>
              <a:t>Vendor fills order and invoices with proof of delivery</a:t>
            </a:r>
          </a:p>
          <a:p>
            <a:pPr lvl="1"/>
            <a:r>
              <a:rPr lang="en-US" dirty="0" smtClean="0"/>
              <a:t>Purchasing is done by system to allow comparison to estimate </a:t>
            </a:r>
            <a:endParaRPr lang="en-US" dirty="0"/>
          </a:p>
        </p:txBody>
      </p:sp>
      <p:sp>
        <p:nvSpPr>
          <p:cNvPr id="4" name="Content Placeholder 3"/>
          <p:cNvSpPr>
            <a:spLocks noGrp="1"/>
          </p:cNvSpPr>
          <p:nvPr>
            <p:ph sz="half" idx="2"/>
          </p:nvPr>
        </p:nvSpPr>
        <p:spPr/>
        <p:txBody>
          <a:bodyPr>
            <a:normAutofit/>
          </a:bodyPr>
          <a:lstStyle/>
          <a:p>
            <a:r>
              <a:rPr lang="en-US" sz="1600" dirty="0" smtClean="0"/>
              <a:t>Design Constructability Review</a:t>
            </a:r>
          </a:p>
          <a:p>
            <a:pPr lvl="1"/>
            <a:r>
              <a:rPr lang="en-US" dirty="0" smtClean="0"/>
              <a:t>Contractor refuses to knowingly build something that will not work</a:t>
            </a:r>
            <a:endParaRPr lang="en-US" dirty="0"/>
          </a:p>
        </p:txBody>
      </p:sp>
    </p:spTree>
    <p:extLst>
      <p:ext uri="{BB962C8B-B14F-4D97-AF65-F5344CB8AC3E}">
        <p14:creationId xmlns:p14="http://schemas.microsoft.com/office/powerpoint/2010/main" val="2088252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Too many companies don’t handle problems when they come up, they handle problems when they blow up.</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8097343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Construction Building Blocks</a:t>
            </a:r>
            <a:endParaRPr lang="en-US" sz="4000" dirty="0"/>
          </a:p>
        </p:txBody>
      </p:sp>
      <p:sp>
        <p:nvSpPr>
          <p:cNvPr id="3" name="Content Placeholder 2"/>
          <p:cNvSpPr>
            <a:spLocks noGrp="1"/>
          </p:cNvSpPr>
          <p:nvPr>
            <p:ph idx="1"/>
          </p:nvPr>
        </p:nvSpPr>
        <p:spPr>
          <a:xfrm>
            <a:off x="2589212" y="2133600"/>
            <a:ext cx="8915400" cy="3996744"/>
          </a:xfrm>
        </p:spPr>
        <p:txBody>
          <a:bodyPr>
            <a:normAutofit lnSpcReduction="10000"/>
          </a:bodyPr>
          <a:lstStyle/>
          <a:p>
            <a:pPr marL="0" indent="0">
              <a:buNone/>
            </a:pPr>
            <a:endParaRPr lang="en-US" dirty="0" smtClean="0"/>
          </a:p>
          <a:p>
            <a:r>
              <a:rPr lang="en-US" sz="2000" dirty="0" smtClean="0"/>
              <a:t>Foreman drives the show</a:t>
            </a:r>
          </a:p>
          <a:p>
            <a:pPr lvl="1"/>
            <a:r>
              <a:rPr lang="en-US" sz="2000" dirty="0" smtClean="0"/>
              <a:t>Is involved with pre-construction planning</a:t>
            </a:r>
          </a:p>
          <a:p>
            <a:pPr lvl="1"/>
            <a:r>
              <a:rPr lang="en-US" sz="2000" dirty="0" smtClean="0"/>
              <a:t>Develops the SIP plan (three week look ahead) with the project manager</a:t>
            </a:r>
          </a:p>
          <a:p>
            <a:pPr lvl="1"/>
            <a:r>
              <a:rPr lang="en-US" sz="2000" dirty="0" smtClean="0"/>
              <a:t>Foreman has skin in the game</a:t>
            </a:r>
          </a:p>
          <a:p>
            <a:pPr lvl="1"/>
            <a:r>
              <a:rPr lang="en-US" sz="2000" dirty="0" smtClean="0"/>
              <a:t>Foreman has all the information necessary, weekly cost reports, delivery information, RFI status, change order status, </a:t>
            </a:r>
            <a:r>
              <a:rPr lang="en-US" sz="2000" dirty="0" err="1" smtClean="0"/>
              <a:t>etc</a:t>
            </a:r>
            <a:endParaRPr lang="en-US" sz="2000" dirty="0" smtClean="0"/>
          </a:p>
          <a:p>
            <a:pPr lvl="1"/>
            <a:r>
              <a:rPr lang="en-US" sz="2000" dirty="0" smtClean="0"/>
              <a:t>Foreman controls the quality of the tools</a:t>
            </a:r>
          </a:p>
          <a:p>
            <a:pPr lvl="1"/>
            <a:r>
              <a:rPr lang="en-US" sz="2000" dirty="0" smtClean="0"/>
              <a:t>Best foremen mentor the next generation of leaders</a:t>
            </a:r>
          </a:p>
          <a:p>
            <a:pPr lvl="1"/>
            <a:endParaRPr lang="en-US" sz="2000"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579232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2" name="Rectangle 4"/>
          <p:cNvSpPr>
            <a:spLocks noGrp="1" noChangeArrowheads="1"/>
          </p:cNvSpPr>
          <p:nvPr>
            <p:ph type="title"/>
          </p:nvPr>
        </p:nvSpPr>
        <p:spPr/>
        <p:txBody>
          <a:bodyPr/>
          <a:lstStyle/>
          <a:p>
            <a:pPr eaLnBrk="1" hangingPunct="1"/>
            <a:r>
              <a:rPr lang="en-US" smtClean="0"/>
              <a:t>Company Philosophy</a:t>
            </a:r>
          </a:p>
        </p:txBody>
      </p:sp>
      <p:sp>
        <p:nvSpPr>
          <p:cNvPr id="232453" name="Rectangle 5"/>
          <p:cNvSpPr>
            <a:spLocks noGrp="1" noChangeArrowheads="1"/>
          </p:cNvSpPr>
          <p:nvPr>
            <p:ph type="body" sz="half" idx="1"/>
          </p:nvPr>
        </p:nvSpPr>
        <p:spPr/>
        <p:txBody>
          <a:bodyPr>
            <a:normAutofit/>
          </a:bodyPr>
          <a:lstStyle/>
          <a:p>
            <a:pPr eaLnBrk="1" hangingPunct="1"/>
            <a:r>
              <a:rPr lang="en-US" sz="2800" dirty="0" smtClean="0"/>
              <a:t>We will sort of do what we said we would do, kind of like we said we would do it, close to when we said we would do it _ maybe.  </a:t>
            </a:r>
          </a:p>
        </p:txBody>
      </p:sp>
      <p:sp>
        <p:nvSpPr>
          <p:cNvPr id="232454" name="Rectangle 6"/>
          <p:cNvSpPr>
            <a:spLocks noGrp="1" noChangeArrowheads="1"/>
          </p:cNvSpPr>
          <p:nvPr>
            <p:ph type="body" sz="half" idx="2"/>
          </p:nvPr>
        </p:nvSpPr>
        <p:spPr/>
        <p:txBody>
          <a:bodyPr>
            <a:normAutofit/>
          </a:bodyPr>
          <a:lstStyle/>
          <a:p>
            <a:pPr eaLnBrk="1" hangingPunct="1"/>
            <a:r>
              <a:rPr lang="en-US" sz="2800" dirty="0" smtClean="0"/>
              <a:t>We will do what we said we would do, as we said we would do it, when we said we would do it_ period.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2452"/>
                                        </p:tgtEl>
                                        <p:attrNameLst>
                                          <p:attrName>style.visibility</p:attrName>
                                        </p:attrNameLst>
                                      </p:cBhvr>
                                      <p:to>
                                        <p:strVal val="visible"/>
                                      </p:to>
                                    </p:set>
                                    <p:animEffect transition="in" filter="fade">
                                      <p:cBhvr>
                                        <p:cTn id="7" dur="2000"/>
                                        <p:tgtEl>
                                          <p:spTgt spid="2324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2453">
                                            <p:txEl>
                                              <p:pRg st="0" end="0"/>
                                            </p:txEl>
                                          </p:spTgt>
                                        </p:tgtEl>
                                        <p:attrNameLst>
                                          <p:attrName>style.visibility</p:attrName>
                                        </p:attrNameLst>
                                      </p:cBhvr>
                                      <p:to>
                                        <p:strVal val="visible"/>
                                      </p:to>
                                    </p:set>
                                    <p:animEffect transition="in" filter="fade">
                                      <p:cBhvr>
                                        <p:cTn id="12" dur="2000"/>
                                        <p:tgtEl>
                                          <p:spTgt spid="2324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2454">
                                            <p:txEl>
                                              <p:pRg st="0" end="0"/>
                                            </p:txEl>
                                          </p:spTgt>
                                        </p:tgtEl>
                                        <p:attrNameLst>
                                          <p:attrName>style.visibility</p:attrName>
                                        </p:attrNameLst>
                                      </p:cBhvr>
                                      <p:to>
                                        <p:strVal val="visible"/>
                                      </p:to>
                                    </p:set>
                                    <p:animEffect transition="in" filter="fade">
                                      <p:cBhvr>
                                        <p:cTn id="17" dur="2000"/>
                                        <p:tgtEl>
                                          <p:spTgt spid="2324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p:bldP spid="232453" grpId="0" build="p"/>
      <p:bldP spid="23245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89213" y="1622738"/>
            <a:ext cx="9362381" cy="3154643"/>
          </a:xfrm>
        </p:spPr>
        <p:txBody>
          <a:bodyPr>
            <a:normAutofit fontScale="90000"/>
          </a:bodyPr>
          <a:lstStyle/>
          <a:p>
            <a:r>
              <a:rPr lang="en-US" dirty="0" smtClean="0"/>
              <a:t>In your groups calculate the money lost by the previous crew opening a dis-organized gang box</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673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endParaRPr lang="en-US" dirty="0"/>
          </a:p>
        </p:txBody>
      </p:sp>
      <p:sp>
        <p:nvSpPr>
          <p:cNvPr id="3" name="Text Placeholder 2"/>
          <p:cNvSpPr>
            <a:spLocks noGrp="1"/>
          </p:cNvSpPr>
          <p:nvPr>
            <p:ph type="body" idx="1"/>
          </p:nvPr>
        </p:nvSpPr>
        <p:spPr>
          <a:xfrm>
            <a:off x="2886963" y="1969475"/>
            <a:ext cx="3992732" cy="576262"/>
          </a:xfrm>
        </p:spPr>
        <p:txBody>
          <a:bodyPr/>
          <a:lstStyle/>
          <a:p>
            <a:r>
              <a:rPr lang="en-US" dirty="0" smtClean="0"/>
              <a:t>John Wooden</a:t>
            </a:r>
            <a:endParaRPr lang="en-US" dirty="0"/>
          </a:p>
        </p:txBody>
      </p:sp>
      <p:sp>
        <p:nvSpPr>
          <p:cNvPr id="4" name="Content Placeholder 3"/>
          <p:cNvSpPr>
            <a:spLocks noGrp="1"/>
          </p:cNvSpPr>
          <p:nvPr>
            <p:ph sz="half" idx="2"/>
          </p:nvPr>
        </p:nvSpPr>
        <p:spPr/>
        <p:txBody>
          <a:bodyPr>
            <a:normAutofit/>
          </a:bodyPr>
          <a:lstStyle/>
          <a:p>
            <a:r>
              <a:rPr lang="en-US" sz="2400" dirty="0" smtClean="0"/>
              <a:t>If you get caught up in things over which you have no control, it will adversely affect those things over which you have control.</a:t>
            </a:r>
            <a:endParaRPr lang="en-US" sz="2400" dirty="0"/>
          </a:p>
        </p:txBody>
      </p:sp>
      <p:sp>
        <p:nvSpPr>
          <p:cNvPr id="5" name="Text Placeholder 4"/>
          <p:cNvSpPr>
            <a:spLocks noGrp="1"/>
          </p:cNvSpPr>
          <p:nvPr>
            <p:ph type="body" sz="quarter" idx="3"/>
          </p:nvPr>
        </p:nvSpPr>
        <p:spPr/>
        <p:txBody>
          <a:bodyPr/>
          <a:lstStyle/>
          <a:p>
            <a:r>
              <a:rPr lang="en-US" dirty="0" smtClean="0"/>
              <a:t>Peter Drucker</a:t>
            </a:r>
            <a:endParaRPr lang="en-US" dirty="0"/>
          </a:p>
        </p:txBody>
      </p:sp>
      <p:sp>
        <p:nvSpPr>
          <p:cNvPr id="6" name="Content Placeholder 5"/>
          <p:cNvSpPr>
            <a:spLocks noGrp="1"/>
          </p:cNvSpPr>
          <p:nvPr>
            <p:ph sz="quarter" idx="4"/>
          </p:nvPr>
        </p:nvSpPr>
        <p:spPr/>
        <p:txBody>
          <a:bodyPr>
            <a:normAutofit/>
          </a:bodyPr>
          <a:lstStyle/>
          <a:p>
            <a:r>
              <a:rPr lang="en-US" sz="2400" dirty="0" smtClean="0"/>
              <a:t>The knowledge that we consider knowledge proves itself in action. What we now mean by knowledge is information in action, information focused on results.</a:t>
            </a:r>
            <a:endParaRPr lang="en-US" sz="2400" dirty="0"/>
          </a:p>
        </p:txBody>
      </p:sp>
    </p:spTree>
    <p:extLst>
      <p:ext uri="{BB962C8B-B14F-4D97-AF65-F5344CB8AC3E}">
        <p14:creationId xmlns:p14="http://schemas.microsoft.com/office/powerpoint/2010/main" val="1927301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088213" cy="1280890"/>
          </a:xfrm>
        </p:spPr>
        <p:txBody>
          <a:bodyPr>
            <a:noAutofit/>
          </a:bodyPr>
          <a:lstStyle/>
          <a:p>
            <a:r>
              <a:rPr lang="en-US" sz="3200" dirty="0" smtClean="0"/>
              <a:t>Company Keeps the Customer Informed During the Construction Period</a:t>
            </a:r>
            <a:endParaRPr lang="en-US" sz="3200" dirty="0"/>
          </a:p>
        </p:txBody>
      </p:sp>
      <p:sp>
        <p:nvSpPr>
          <p:cNvPr id="3" name="Content Placeholder 2"/>
          <p:cNvSpPr>
            <a:spLocks noGrp="1"/>
          </p:cNvSpPr>
          <p:nvPr>
            <p:ph idx="1"/>
          </p:nvPr>
        </p:nvSpPr>
        <p:spPr/>
        <p:txBody>
          <a:bodyPr>
            <a:normAutofit/>
          </a:bodyPr>
          <a:lstStyle/>
          <a:p>
            <a:r>
              <a:rPr lang="en-US" sz="2400" dirty="0" smtClean="0"/>
              <a:t>Short Interval Plans shared with owner and general contractor</a:t>
            </a:r>
          </a:p>
          <a:p>
            <a:r>
              <a:rPr lang="en-US" sz="2400" dirty="0" smtClean="0"/>
              <a:t>Change Order Logs attached to billings</a:t>
            </a:r>
          </a:p>
          <a:p>
            <a:r>
              <a:rPr lang="en-US" sz="2400" dirty="0" smtClean="0"/>
              <a:t>RFI logs actively managed</a:t>
            </a:r>
          </a:p>
          <a:p>
            <a:r>
              <a:rPr lang="en-US" sz="2400" dirty="0" smtClean="0"/>
              <a:t>Often send a “job report” with the billing</a:t>
            </a:r>
          </a:p>
          <a:p>
            <a:r>
              <a:rPr lang="en-US" sz="2400" dirty="0" smtClean="0"/>
              <a:t>When problems occur, contractor informs owner of risks and costs </a:t>
            </a:r>
            <a:r>
              <a:rPr lang="en-US" sz="2400" dirty="0" smtClean="0">
                <a:solidFill>
                  <a:srgbClr val="FF0000"/>
                </a:solidFill>
                <a:latin typeface="Arial Black" panose="020B0A04020102020204" pitchFamily="34" charset="0"/>
              </a:rPr>
              <a:t>BEFORE</a:t>
            </a:r>
            <a:r>
              <a:rPr lang="en-US" sz="2400" dirty="0" smtClean="0"/>
              <a:t> the money is spent</a:t>
            </a:r>
            <a:endParaRPr lang="en-US" sz="2400" dirty="0"/>
          </a:p>
        </p:txBody>
      </p:sp>
    </p:spTree>
    <p:extLst>
      <p:ext uri="{BB962C8B-B14F-4D97-AF65-F5344CB8AC3E}">
        <p14:creationId xmlns:p14="http://schemas.microsoft.com/office/powerpoint/2010/main" val="2895048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Stays Involved with the Project</a:t>
            </a:r>
            <a:endParaRPr lang="en-US" dirty="0"/>
          </a:p>
        </p:txBody>
      </p:sp>
      <p:sp>
        <p:nvSpPr>
          <p:cNvPr id="3" name="Content Placeholder 2"/>
          <p:cNvSpPr>
            <a:spLocks noGrp="1"/>
          </p:cNvSpPr>
          <p:nvPr>
            <p:ph idx="1"/>
          </p:nvPr>
        </p:nvSpPr>
        <p:spPr/>
        <p:txBody>
          <a:bodyPr/>
          <a:lstStyle/>
          <a:p>
            <a:r>
              <a:rPr lang="en-US" sz="2400" dirty="0" smtClean="0"/>
              <a:t>Job cost reviewed monthly using metrics to flag problems</a:t>
            </a:r>
          </a:p>
          <a:p>
            <a:r>
              <a:rPr lang="en-US" sz="2400" dirty="0" smtClean="0"/>
              <a:t>Monthly does not mean monthly WIP meetings which if necessary are an indictment of the quality of the job cost reporting system</a:t>
            </a:r>
          </a:p>
          <a:p>
            <a:r>
              <a:rPr lang="en-US" sz="2400" dirty="0" smtClean="0"/>
              <a:t>Upper management is committed to the 25-50-75% reviews or some other scheduled method</a:t>
            </a:r>
          </a:p>
          <a:p>
            <a:r>
              <a:rPr lang="en-US" sz="2400" dirty="0" smtClean="0"/>
              <a:t>Upper management or the owner or a marketing person regularly takes the “pulse” of the best customers</a:t>
            </a:r>
            <a:endParaRPr lang="en-US" sz="2400" dirty="0"/>
          </a:p>
        </p:txBody>
      </p:sp>
    </p:spTree>
    <p:extLst>
      <p:ext uri="{BB962C8B-B14F-4D97-AF65-F5344CB8AC3E}">
        <p14:creationId xmlns:p14="http://schemas.microsoft.com/office/powerpoint/2010/main" val="833395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Post Job Reviews</a:t>
            </a:r>
            <a:endParaRPr lang="en-US" sz="4400" dirty="0"/>
          </a:p>
        </p:txBody>
      </p:sp>
      <p:sp>
        <p:nvSpPr>
          <p:cNvPr id="3" name="Content Placeholder 2"/>
          <p:cNvSpPr>
            <a:spLocks noGrp="1"/>
          </p:cNvSpPr>
          <p:nvPr>
            <p:ph idx="1"/>
          </p:nvPr>
        </p:nvSpPr>
        <p:spPr/>
        <p:txBody>
          <a:bodyPr>
            <a:normAutofit/>
          </a:bodyPr>
          <a:lstStyle/>
          <a:p>
            <a:r>
              <a:rPr lang="en-US" sz="2400" dirty="0" smtClean="0"/>
              <a:t>Is part of the continuing education of the estimators and how they get recognized for their important contribution</a:t>
            </a:r>
          </a:p>
          <a:p>
            <a:r>
              <a:rPr lang="en-US" sz="2400" dirty="0" smtClean="0"/>
              <a:t>Closes the loop</a:t>
            </a:r>
          </a:p>
          <a:p>
            <a:r>
              <a:rPr lang="en-US" sz="2400" dirty="0" smtClean="0"/>
              <a:t>Can be a driver for when bonuses are paid</a:t>
            </a:r>
          </a:p>
          <a:p>
            <a:r>
              <a:rPr lang="en-US" sz="2400" dirty="0" smtClean="0"/>
              <a:t>Allows you to replicate successes</a:t>
            </a:r>
          </a:p>
          <a:p>
            <a:r>
              <a:rPr lang="en-US" sz="2400" dirty="0" smtClean="0"/>
              <a:t>Educates the company on how to recognize the early warning signs of a project that is not performing</a:t>
            </a:r>
          </a:p>
        </p:txBody>
      </p:sp>
    </p:spTree>
    <p:extLst>
      <p:ext uri="{BB962C8B-B14F-4D97-AF65-F5344CB8AC3E}">
        <p14:creationId xmlns:p14="http://schemas.microsoft.com/office/powerpoint/2010/main" val="14525874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Level 5 leadership</a:t>
            </a:r>
            <a:r>
              <a:rPr lang="en-US" dirty="0" smtClean="0"/>
              <a:t>:                                  	Good to Great: Jim Collins</a:t>
            </a:r>
            <a:endParaRPr lang="en-US" dirty="0"/>
          </a:p>
        </p:txBody>
      </p:sp>
      <p:sp>
        <p:nvSpPr>
          <p:cNvPr id="3" name="Content Placeholder 2"/>
          <p:cNvSpPr>
            <a:spLocks noGrp="1"/>
          </p:cNvSpPr>
          <p:nvPr>
            <p:ph idx="1"/>
          </p:nvPr>
        </p:nvSpPr>
        <p:spPr/>
        <p:txBody>
          <a:bodyPr>
            <a:normAutofit/>
          </a:bodyPr>
          <a:lstStyle/>
          <a:p>
            <a:r>
              <a:rPr lang="en-US" sz="2800" dirty="0" smtClean="0"/>
              <a:t>Level One: Highly capable individual</a:t>
            </a:r>
          </a:p>
          <a:p>
            <a:r>
              <a:rPr lang="en-US" sz="2800" dirty="0" smtClean="0"/>
              <a:t>Level Two: Contributing team member</a:t>
            </a:r>
          </a:p>
          <a:p>
            <a:r>
              <a:rPr lang="en-US" sz="2800" dirty="0" smtClean="0"/>
              <a:t>Level Three: Competent manager</a:t>
            </a:r>
          </a:p>
          <a:p>
            <a:r>
              <a:rPr lang="en-US" sz="2800" dirty="0" smtClean="0"/>
              <a:t>Level Four: Effective leader</a:t>
            </a:r>
          </a:p>
          <a:p>
            <a:r>
              <a:rPr lang="en-US" sz="2800" dirty="0" smtClean="0"/>
              <a:t>Level Five: Level 5 executive</a:t>
            </a:r>
            <a:endParaRPr lang="en-US" sz="2800" dirty="0"/>
          </a:p>
        </p:txBody>
      </p:sp>
    </p:spTree>
    <p:extLst>
      <p:ext uri="{BB962C8B-B14F-4D97-AF65-F5344CB8AC3E}">
        <p14:creationId xmlns:p14="http://schemas.microsoft.com/office/powerpoint/2010/main" val="380080001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In your groups identify the five best practices for you to implement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707934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r>
              <a:rPr lang="en-US" sz="2800" dirty="0" smtClean="0"/>
              <a:t>“Wooden on Leadership” : John Wooden</a:t>
            </a:r>
          </a:p>
          <a:p>
            <a:r>
              <a:rPr lang="en-US" sz="2800" dirty="0" smtClean="0"/>
              <a:t>“Getting Things Done, The Art of Stress Free Productivity” : David Allen</a:t>
            </a:r>
          </a:p>
          <a:p>
            <a:r>
              <a:rPr lang="en-US" sz="2800" dirty="0" smtClean="0"/>
              <a:t>“Good to Great, Why some companies make the leap, and others don’t”: Jim Collins</a:t>
            </a:r>
            <a:endParaRPr lang="en-US" sz="2800" dirty="0"/>
          </a:p>
        </p:txBody>
      </p:sp>
    </p:spTree>
    <p:extLst>
      <p:ext uri="{BB962C8B-B14F-4D97-AF65-F5344CB8AC3E}">
        <p14:creationId xmlns:p14="http://schemas.microsoft.com/office/powerpoint/2010/main" val="13375731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08201"/>
            <a:ext cx="8911687" cy="1280890"/>
          </a:xfrm>
        </p:spPr>
        <p:txBody>
          <a:bodyPr>
            <a:normAutofit/>
          </a:bodyPr>
          <a:lstStyle/>
          <a:p>
            <a:r>
              <a:rPr lang="en-US" sz="4000" dirty="0" smtClean="0"/>
              <a:t>Path to Level 5 Leadership</a:t>
            </a:r>
            <a:endParaRPr lang="en-US" sz="4000" dirty="0"/>
          </a:p>
        </p:txBody>
      </p:sp>
      <p:sp>
        <p:nvSpPr>
          <p:cNvPr id="3" name="Content Placeholder 2"/>
          <p:cNvSpPr>
            <a:spLocks noGrp="1"/>
          </p:cNvSpPr>
          <p:nvPr>
            <p:ph sz="half" idx="1"/>
          </p:nvPr>
        </p:nvSpPr>
        <p:spPr/>
        <p:txBody>
          <a:bodyPr>
            <a:normAutofit/>
          </a:bodyPr>
          <a:lstStyle/>
          <a:p>
            <a:r>
              <a:rPr lang="en-US" sz="2400" dirty="0" smtClean="0"/>
              <a:t>Level one:</a:t>
            </a:r>
          </a:p>
          <a:p>
            <a:pPr lvl="1"/>
            <a:r>
              <a:rPr lang="en-US" sz="2400" dirty="0" smtClean="0"/>
              <a:t>Highly capable individual, Makes productive contributions through talent, knowledge, skills, and good work habits. </a:t>
            </a:r>
            <a:endParaRPr lang="en-US" sz="2400" dirty="0"/>
          </a:p>
        </p:txBody>
      </p:sp>
      <p:sp>
        <p:nvSpPr>
          <p:cNvPr id="4" name="Content Placeholder 3"/>
          <p:cNvSpPr>
            <a:spLocks noGrp="1"/>
          </p:cNvSpPr>
          <p:nvPr>
            <p:ph sz="half" idx="2"/>
          </p:nvPr>
        </p:nvSpPr>
        <p:spPr/>
        <p:txBody>
          <a:bodyPr>
            <a:normAutofit/>
          </a:bodyPr>
          <a:lstStyle/>
          <a:p>
            <a:r>
              <a:rPr lang="en-US" sz="2400" dirty="0" smtClean="0"/>
              <a:t>Level two:</a:t>
            </a:r>
          </a:p>
          <a:p>
            <a:pPr lvl="1"/>
            <a:r>
              <a:rPr lang="en-US" sz="2400" dirty="0" smtClean="0"/>
              <a:t>Contributing team member, Contributes individual capabilities to the achievement of group objectives and works effectively with others in a group setting. </a:t>
            </a:r>
            <a:endParaRPr lang="en-US" sz="2400" dirty="0"/>
          </a:p>
        </p:txBody>
      </p:sp>
    </p:spTree>
    <p:extLst>
      <p:ext uri="{BB962C8B-B14F-4D97-AF65-F5344CB8AC3E}">
        <p14:creationId xmlns:p14="http://schemas.microsoft.com/office/powerpoint/2010/main" val="39985034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Path to Level 5 leadership</a:t>
            </a:r>
            <a:endParaRPr lang="en-US" sz="4000" dirty="0"/>
          </a:p>
        </p:txBody>
      </p:sp>
      <p:sp>
        <p:nvSpPr>
          <p:cNvPr id="3" name="Content Placeholder 2"/>
          <p:cNvSpPr>
            <a:spLocks noGrp="1"/>
          </p:cNvSpPr>
          <p:nvPr>
            <p:ph sz="half" idx="1"/>
          </p:nvPr>
        </p:nvSpPr>
        <p:spPr/>
        <p:txBody>
          <a:bodyPr/>
          <a:lstStyle/>
          <a:p>
            <a:r>
              <a:rPr lang="en-US" sz="2400" dirty="0" smtClean="0"/>
              <a:t>Level three:</a:t>
            </a:r>
          </a:p>
          <a:p>
            <a:pPr lvl="1"/>
            <a:r>
              <a:rPr lang="en-US" sz="2400" dirty="0" smtClean="0"/>
              <a:t>Competent Manager, Organizes people and resources toward the effective and efficient pursuit of pre-determined objectives.</a:t>
            </a:r>
          </a:p>
          <a:p>
            <a:pPr lvl="2"/>
            <a:endParaRPr lang="en-US" dirty="0"/>
          </a:p>
        </p:txBody>
      </p:sp>
      <p:sp>
        <p:nvSpPr>
          <p:cNvPr id="4" name="Content Placeholder 3"/>
          <p:cNvSpPr>
            <a:spLocks noGrp="1"/>
          </p:cNvSpPr>
          <p:nvPr>
            <p:ph sz="half" idx="2"/>
          </p:nvPr>
        </p:nvSpPr>
        <p:spPr/>
        <p:txBody>
          <a:bodyPr>
            <a:normAutofit/>
          </a:bodyPr>
          <a:lstStyle/>
          <a:p>
            <a:r>
              <a:rPr lang="en-US" sz="2400" dirty="0" smtClean="0"/>
              <a:t>Level four</a:t>
            </a:r>
          </a:p>
          <a:p>
            <a:pPr lvl="1"/>
            <a:r>
              <a:rPr lang="en-US" sz="2400" dirty="0" smtClean="0"/>
              <a:t>Effective Leader, Catalyzes commitment to and vigorous pursuit of a clear and compelling vision, stimulating higher performance standards. </a:t>
            </a:r>
            <a:endParaRPr lang="en-US" sz="2400" dirty="0"/>
          </a:p>
        </p:txBody>
      </p:sp>
    </p:spTree>
    <p:extLst>
      <p:ext uri="{BB962C8B-B14F-4D97-AF65-F5344CB8AC3E}">
        <p14:creationId xmlns:p14="http://schemas.microsoft.com/office/powerpoint/2010/main" val="42708095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Level 5 Leadership builds enduring greatness through a paradoxical blend of humility and professional will.</a:t>
            </a:r>
            <a:endParaRPr lang="en-US" dirty="0"/>
          </a:p>
        </p:txBody>
      </p:sp>
      <p:sp>
        <p:nvSpPr>
          <p:cNvPr id="3" name="Subtitle 2"/>
          <p:cNvSpPr>
            <a:spLocks noGrp="1"/>
          </p:cNvSpPr>
          <p:nvPr>
            <p:ph type="subTitle" idx="1"/>
          </p:nvPr>
        </p:nvSpPr>
        <p:spPr>
          <a:xfrm>
            <a:off x="4353618" y="5356928"/>
            <a:ext cx="8915399" cy="1126283"/>
          </a:xfrm>
        </p:spPr>
        <p:txBody>
          <a:bodyPr>
            <a:normAutofit/>
          </a:bodyPr>
          <a:lstStyle/>
          <a:p>
            <a:r>
              <a:rPr lang="en-US" sz="3200" dirty="0" smtClean="0">
                <a:solidFill>
                  <a:srgbClr val="002060"/>
                </a:solidFill>
              </a:rPr>
              <a:t>“ I never stopped trying to become qualified for the job.” </a:t>
            </a:r>
            <a:endParaRPr lang="en-US" sz="3200" dirty="0">
              <a:solidFill>
                <a:srgbClr val="002060"/>
              </a:solidFill>
            </a:endParaRPr>
          </a:p>
        </p:txBody>
      </p:sp>
    </p:spTree>
    <p:extLst>
      <p:ext uri="{BB962C8B-B14F-4D97-AF65-F5344CB8AC3E}">
        <p14:creationId xmlns:p14="http://schemas.microsoft.com/office/powerpoint/2010/main" val="1460855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5 Leaders Make Sure They Have the Right People: John Wooden</a:t>
            </a:r>
            <a:endParaRPr lang="en-US" dirty="0"/>
          </a:p>
        </p:txBody>
      </p:sp>
      <p:sp>
        <p:nvSpPr>
          <p:cNvPr id="3" name="Content Placeholder 2"/>
          <p:cNvSpPr>
            <a:spLocks noGrp="1"/>
          </p:cNvSpPr>
          <p:nvPr>
            <p:ph idx="1"/>
          </p:nvPr>
        </p:nvSpPr>
        <p:spPr/>
        <p:txBody>
          <a:bodyPr>
            <a:normAutofit/>
          </a:bodyPr>
          <a:lstStyle/>
          <a:p>
            <a:r>
              <a:rPr lang="en-US" sz="2000" dirty="0" smtClean="0"/>
              <a:t>Not robots, “but rather individuals who were extremely well grounded in the correct fundamentals, who had good performance habits”.</a:t>
            </a:r>
          </a:p>
          <a:p>
            <a:r>
              <a:rPr lang="en-US" sz="2000" dirty="0" smtClean="0"/>
              <a:t>“In basketball the team is formed when the basketball is shared. For great companies the ball is information, knowledge, experience, contacts, new ideas, &amp; much more.”</a:t>
            </a:r>
          </a:p>
          <a:p>
            <a:r>
              <a:rPr lang="en-US" sz="2000" dirty="0" smtClean="0"/>
              <a:t>“The main ingredient in stardom is the rest of the team”</a:t>
            </a:r>
          </a:p>
          <a:p>
            <a:r>
              <a:rPr lang="en-US" sz="2000" dirty="0" smtClean="0"/>
              <a:t>“When everyone is thinking the same, no one is thinking”</a:t>
            </a:r>
          </a:p>
          <a:p>
            <a:r>
              <a:rPr lang="en-US" sz="2000" dirty="0" smtClean="0"/>
              <a:t>“There was a sense of urgency in everything we did; not haste, not hurry, but hustle”</a:t>
            </a:r>
          </a:p>
        </p:txBody>
      </p:sp>
    </p:spTree>
    <p:extLst>
      <p:ext uri="{BB962C8B-B14F-4D97-AF65-F5344CB8AC3E}">
        <p14:creationId xmlns:p14="http://schemas.microsoft.com/office/powerpoint/2010/main" val="1416068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7930</TotalTime>
  <Words>1853</Words>
  <Application>Microsoft Macintosh PowerPoint</Application>
  <PresentationFormat>Custom</PresentationFormat>
  <Paragraphs>250</Paragraphs>
  <Slides>51</Slides>
  <Notes>16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Wisp</vt:lpstr>
      <vt:lpstr>Best Practices of the    Best Contractors</vt:lpstr>
      <vt:lpstr>Introductions</vt:lpstr>
      <vt:lpstr>Contractors who are short term successful, “Good Contractors”</vt:lpstr>
      <vt:lpstr>What is the greatest enemy of the best?</vt:lpstr>
      <vt:lpstr>Level 5 leadership:                                   Good to Great: Jim Collins</vt:lpstr>
      <vt:lpstr>Path to Level 5 Leadership</vt:lpstr>
      <vt:lpstr>Path to Level 5 leadership</vt:lpstr>
      <vt:lpstr>Level 5 Leadership builds enduring greatness through a paradoxical blend of humility and professional will.</vt:lpstr>
      <vt:lpstr>Level 5 Leaders Make Sure They Have the Right People: John Wooden</vt:lpstr>
      <vt:lpstr>John Wooden Achievements</vt:lpstr>
      <vt:lpstr>In your groups list up to ten things the best contractors do that are different, and then force rank the top five.  </vt:lpstr>
      <vt:lpstr>Quickness under control is the most valuable aspect of any sport. (or company!)</vt:lpstr>
      <vt:lpstr>Rank their customers annually</vt:lpstr>
      <vt:lpstr>Platinum Customer</vt:lpstr>
      <vt:lpstr>Gold Customers</vt:lpstr>
      <vt:lpstr>Silver Customers</vt:lpstr>
      <vt:lpstr>Lead Customers</vt:lpstr>
      <vt:lpstr>Good companies practices</vt:lpstr>
      <vt:lpstr>Best Companies Practices</vt:lpstr>
      <vt:lpstr>Basic Estimating Review</vt:lpstr>
      <vt:lpstr>“Standard Estimate”</vt:lpstr>
      <vt:lpstr>Historical Data Developed                   by Company</vt:lpstr>
      <vt:lpstr>Plumbing Labor Cost</vt:lpstr>
      <vt:lpstr>Assembly Estimating</vt:lpstr>
      <vt:lpstr>Typical Assembly</vt:lpstr>
      <vt:lpstr>Estimating Form</vt:lpstr>
      <vt:lpstr>PowerPoint Presentation</vt:lpstr>
      <vt:lpstr>PowerPoint Presentation</vt:lpstr>
      <vt:lpstr>PowerPoint Presentation</vt:lpstr>
      <vt:lpstr>PowerPoint Presentation</vt:lpstr>
      <vt:lpstr>Companies Sell It</vt:lpstr>
      <vt:lpstr>Pre-Construction Planning</vt:lpstr>
      <vt:lpstr>Pre-Construction Planning</vt:lpstr>
      <vt:lpstr>PowerPoint Presentation</vt:lpstr>
      <vt:lpstr>“A well organized leader can get more done in two hours than a poorly organized coach in two days.”                          Wooden</vt:lpstr>
      <vt:lpstr>At your tables calculate the cost of a foreman, two journeymen, and two apprentices on an annual basis.</vt:lpstr>
      <vt:lpstr>Pre-Construction Planning</vt:lpstr>
      <vt:lpstr>Job Cost Template</vt:lpstr>
      <vt:lpstr>The Devil is not in the details, SUCCESS is in the details</vt:lpstr>
      <vt:lpstr>Other Templates</vt:lpstr>
      <vt:lpstr>Anticipation of Problems Activities</vt:lpstr>
      <vt:lpstr>Too many companies don’t handle problems when they come up, they handle problems when they blow up.</vt:lpstr>
      <vt:lpstr>Construction Building Blocks</vt:lpstr>
      <vt:lpstr>Company Philosophy</vt:lpstr>
      <vt:lpstr>In your groups calculate the money lost by the previous crew opening a dis-organized gang box</vt:lpstr>
      <vt:lpstr>Construction</vt:lpstr>
      <vt:lpstr>Company Keeps the Customer Informed During the Construction Period</vt:lpstr>
      <vt:lpstr>Management Stays Involved with the Project</vt:lpstr>
      <vt:lpstr>Post Job Reviews</vt:lpstr>
      <vt:lpstr>In your groups identify the five best practices for you to implement</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of the    Best Contractors</dc:title>
  <dc:creator>tom williams</dc:creator>
  <cp:lastModifiedBy>Monika Guendner</cp:lastModifiedBy>
  <cp:revision>38</cp:revision>
  <cp:lastPrinted>2017-05-18T10:14:35Z</cp:lastPrinted>
  <dcterms:created xsi:type="dcterms:W3CDTF">2017-04-28T14:05:29Z</dcterms:created>
  <dcterms:modified xsi:type="dcterms:W3CDTF">2017-05-30T20:51:47Z</dcterms:modified>
</cp:coreProperties>
</file>